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Playfair Display"/>
      <p:regular r:id="rId51"/>
      <p:bold r:id="rId52"/>
      <p:italic r:id="rId53"/>
      <p:boldItalic r:id="rId54"/>
    </p:embeddedFont>
    <p:embeddedFont>
      <p:font typeface="Lato"/>
      <p:regular r:id="rId55"/>
      <p:bold r:id="rId56"/>
      <p:italic r:id="rId57"/>
      <p:boldItalic r:id="rId58"/>
    </p:embeddedFont>
    <p:embeddedFont>
      <p:font typeface="Montserrat Black"/>
      <p:bold r:id="rId59"/>
      <p:boldItalic r:id="rId60"/>
    </p:embeddedFont>
    <p:embeddedFont>
      <p:font typeface="EB Garamond"/>
      <p:regular r:id="rId61"/>
      <p:bold r:id="rId62"/>
      <p:italic r:id="rId63"/>
      <p:boldItalic r:id="rId64"/>
    </p:embeddedFont>
    <p:embeddedFont>
      <p:font typeface="Lexen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7" roundtripDataSignature="AMtx7mgIwcygaxJMuMhRjHRDLeI++6Fc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0BB326-6EB9-4D9E-99F4-619D9F8A04B7}">
  <a:tblStyle styleId="{140BB326-6EB9-4D9E-99F4-619D9F8A04B7}"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012EA8E-C51A-41BD-8DA5-2EF5001DF7DD}" styleName="Table_1">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EBGaramond-bold.fntdata"/><Relationship Id="rId61" Type="http://schemas.openxmlformats.org/officeDocument/2006/relationships/font" Target="fonts/EBGaramond-regular.fntdata"/><Relationship Id="rId20" Type="http://schemas.openxmlformats.org/officeDocument/2006/relationships/slide" Target="slides/slide14.xml"/><Relationship Id="rId64" Type="http://schemas.openxmlformats.org/officeDocument/2006/relationships/font" Target="fonts/EBGaramond-boldItalic.fntdata"/><Relationship Id="rId63" Type="http://schemas.openxmlformats.org/officeDocument/2006/relationships/font" Target="fonts/EBGaramond-italic.fntdata"/><Relationship Id="rId22" Type="http://schemas.openxmlformats.org/officeDocument/2006/relationships/slide" Target="slides/slide16.xml"/><Relationship Id="rId66" Type="http://schemas.openxmlformats.org/officeDocument/2006/relationships/font" Target="fonts/Lexend-bold.fntdata"/><Relationship Id="rId21" Type="http://schemas.openxmlformats.org/officeDocument/2006/relationships/slide" Target="slides/slide15.xml"/><Relationship Id="rId65" Type="http://schemas.openxmlformats.org/officeDocument/2006/relationships/font" Target="fonts/Lexend-regular.fntdata"/><Relationship Id="rId24" Type="http://schemas.openxmlformats.org/officeDocument/2006/relationships/slide" Target="slides/slide18.xml"/><Relationship Id="rId23" Type="http://schemas.openxmlformats.org/officeDocument/2006/relationships/slide" Target="slides/slide17.xml"/><Relationship Id="rId67" Type="http://customschemas.google.com/relationships/presentationmetadata" Target="metadata"/><Relationship Id="rId60" Type="http://schemas.openxmlformats.org/officeDocument/2006/relationships/font" Target="fonts/MontserratBlack-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regular.fntdata"/><Relationship Id="rId50" Type="http://schemas.openxmlformats.org/officeDocument/2006/relationships/font" Target="fonts/Raleway-boldItalic.fntdata"/><Relationship Id="rId53" Type="http://schemas.openxmlformats.org/officeDocument/2006/relationships/font" Target="fonts/PlayfairDisplay-italic.fntdata"/><Relationship Id="rId52" Type="http://schemas.openxmlformats.org/officeDocument/2006/relationships/font" Target="fonts/PlayfairDisplay-bold.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PlayfairDisplay-boldItalic.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font" Target="fonts/MontserratBlack-bold.fnt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24b934c2401816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724b934c2401816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ea52d08f165b0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9ea52d08f165b0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ea52d08f165b0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9ea52d08f165b0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54f20cacf7548ce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54f20cacf7548ce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3c03eaf6240434e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53c03eaf6240434e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3a9b7d4e8d30b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d3a9b7d4e8d30b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3a9b7d4e8d30b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d3a9b7d4e8d30b8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3a9b7d4e8d30b8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d3a9b7d4e8d30b8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3a9b7d4e8d30b8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d3a9b7d4e8d30b8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3a9b7d4e8d30b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d3a9b7d4e8d30b8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e5f5750e38e592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7e5f5750e38e5926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e5f5750e38e5926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7e5f5750e38e5926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b2d53d6b44fcf0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6b2d53d6b44fcf0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6b2d53d6b44fcf0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6b2d53d6b44fcf05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578b8339cf4cf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3578b8339cf4cf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6b2d53d6b44fcf0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6b2d53d6b44fcf05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5872639365c1acb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5872639365c1acb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ac91d55aedac23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3ac91d55aedac237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7234c8749fc764a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7234c8749fc764a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795736176e987d84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795736176e987d84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bb1993d479aeb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6bb1993d479aeb1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795736176e987d84_8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g795736176e987d84_88"/>
          <p:cNvGrpSpPr/>
          <p:nvPr/>
        </p:nvGrpSpPr>
        <p:grpSpPr>
          <a:xfrm>
            <a:off x="830392" y="1191256"/>
            <a:ext cx="745763" cy="45826"/>
            <a:chOff x="4580561" y="2589004"/>
            <a:chExt cx="1064464" cy="25200"/>
          </a:xfrm>
        </p:grpSpPr>
        <p:sp>
          <p:nvSpPr>
            <p:cNvPr id="12" name="Google Shape;12;g795736176e987d84_8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795736176e987d84_8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g795736176e987d84_8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g795736176e987d84_8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g795736176e987d84_8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795736176e987d84_152"/>
          <p:cNvGrpSpPr/>
          <p:nvPr/>
        </p:nvGrpSpPr>
        <p:grpSpPr>
          <a:xfrm>
            <a:off x="830392" y="4169130"/>
            <a:ext cx="745763" cy="45826"/>
            <a:chOff x="4580561" y="2589004"/>
            <a:chExt cx="1064464" cy="25200"/>
          </a:xfrm>
        </p:grpSpPr>
        <p:sp>
          <p:nvSpPr>
            <p:cNvPr id="75" name="Google Shape;75;g795736176e987d84_15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795736176e987d84_15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g795736176e987d84_15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g795736176e987d84_15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g795736176e987d84_1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795736176e987d84_15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795736176e987d84_96"/>
          <p:cNvGrpSpPr/>
          <p:nvPr/>
        </p:nvGrpSpPr>
        <p:grpSpPr>
          <a:xfrm>
            <a:off x="830392" y="1191256"/>
            <a:ext cx="745763" cy="45826"/>
            <a:chOff x="4580561" y="2589004"/>
            <a:chExt cx="1064464" cy="25200"/>
          </a:xfrm>
        </p:grpSpPr>
        <p:sp>
          <p:nvSpPr>
            <p:cNvPr id="19" name="Google Shape;19;g795736176e987d84_9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795736176e987d84_9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g795736176e987d84_9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g795736176e987d84_9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795736176e987d84_10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g795736176e987d84_102"/>
          <p:cNvGrpSpPr/>
          <p:nvPr/>
        </p:nvGrpSpPr>
        <p:grpSpPr>
          <a:xfrm>
            <a:off x="830392" y="1191256"/>
            <a:ext cx="745763" cy="45826"/>
            <a:chOff x="4580561" y="2589004"/>
            <a:chExt cx="1064464" cy="25200"/>
          </a:xfrm>
        </p:grpSpPr>
        <p:sp>
          <p:nvSpPr>
            <p:cNvPr id="26" name="Google Shape;26;g795736176e987d84_10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795736176e987d84_10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g795736176e987d84_102"/>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g795736176e987d84_1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795736176e987d84_10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795736176e987d84_1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g795736176e987d84_110"/>
          <p:cNvGrpSpPr/>
          <p:nvPr/>
        </p:nvGrpSpPr>
        <p:grpSpPr>
          <a:xfrm>
            <a:off x="830392" y="1191256"/>
            <a:ext cx="745763" cy="45826"/>
            <a:chOff x="4580561" y="2589004"/>
            <a:chExt cx="1064464" cy="25200"/>
          </a:xfrm>
        </p:grpSpPr>
        <p:sp>
          <p:nvSpPr>
            <p:cNvPr id="34" name="Google Shape;34;g795736176e987d84_1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795736176e987d84_1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g795736176e987d84_110"/>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g795736176e987d84_110"/>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g795736176e987d84_110"/>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g795736176e987d84_1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795736176e987d84_1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g795736176e987d84_119"/>
          <p:cNvGrpSpPr/>
          <p:nvPr/>
        </p:nvGrpSpPr>
        <p:grpSpPr>
          <a:xfrm>
            <a:off x="830392" y="1191256"/>
            <a:ext cx="745763" cy="45826"/>
            <a:chOff x="4580561" y="2589004"/>
            <a:chExt cx="1064464" cy="25200"/>
          </a:xfrm>
        </p:grpSpPr>
        <p:sp>
          <p:nvSpPr>
            <p:cNvPr id="43" name="Google Shape;43;g795736176e987d84_1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795736176e987d84_1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g795736176e987d84_119"/>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g795736176e987d84_1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795736176e987d84_12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g795736176e987d84_126"/>
          <p:cNvGrpSpPr/>
          <p:nvPr/>
        </p:nvGrpSpPr>
        <p:grpSpPr>
          <a:xfrm>
            <a:off x="830392" y="1191256"/>
            <a:ext cx="745763" cy="45826"/>
            <a:chOff x="4580561" y="2589004"/>
            <a:chExt cx="1064464" cy="25200"/>
          </a:xfrm>
        </p:grpSpPr>
        <p:sp>
          <p:nvSpPr>
            <p:cNvPr id="50" name="Google Shape;50;g795736176e987d84_1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795736176e987d84_1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g795736176e987d84_126"/>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g795736176e987d84_126"/>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g795736176e987d84_1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795736176e987d84_134"/>
          <p:cNvGrpSpPr/>
          <p:nvPr/>
        </p:nvGrpSpPr>
        <p:grpSpPr>
          <a:xfrm>
            <a:off x="830392" y="4169130"/>
            <a:ext cx="745763" cy="45826"/>
            <a:chOff x="4580561" y="2589004"/>
            <a:chExt cx="1064464" cy="25200"/>
          </a:xfrm>
        </p:grpSpPr>
        <p:sp>
          <p:nvSpPr>
            <p:cNvPr id="57" name="Google Shape;57;g795736176e987d84_13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795736176e987d84_13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g795736176e987d84_134"/>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g795736176e987d84_1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795736176e987d84_14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g795736176e987d84_140"/>
          <p:cNvGrpSpPr/>
          <p:nvPr/>
        </p:nvGrpSpPr>
        <p:grpSpPr>
          <a:xfrm>
            <a:off x="830392" y="1191256"/>
            <a:ext cx="745763" cy="45826"/>
            <a:chOff x="4580561" y="2589004"/>
            <a:chExt cx="1064464" cy="25200"/>
          </a:xfrm>
        </p:grpSpPr>
        <p:sp>
          <p:nvSpPr>
            <p:cNvPr id="64" name="Google Shape;64;g795736176e987d84_1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795736176e987d84_1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g795736176e987d84_14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g795736176e987d84_14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g795736176e987d84_14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g795736176e987d84_1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795736176e987d84_149"/>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g795736176e987d84_1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795736176e987d84_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g795736176e987d84_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g795736176e987d84_8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8.png"/><Relationship Id="rId4" Type="http://schemas.openxmlformats.org/officeDocument/2006/relationships/image" Target="../media/image42.png"/><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94.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35.png"/><Relationship Id="rId6"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8.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61.png"/><Relationship Id="rId7" Type="http://schemas.openxmlformats.org/officeDocument/2006/relationships/image" Target="../media/image53.png"/><Relationship Id="rId8"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69.png"/><Relationship Id="rId5" Type="http://schemas.openxmlformats.org/officeDocument/2006/relationships/image" Target="../media/image72.png"/><Relationship Id="rId6"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78.png"/><Relationship Id="rId6" Type="http://schemas.openxmlformats.org/officeDocument/2006/relationships/image" Target="../media/image73.png"/><Relationship Id="rId7" Type="http://schemas.openxmlformats.org/officeDocument/2006/relationships/image" Target="../media/image25.png"/><Relationship Id="rId8"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83.png"/><Relationship Id="rId5" Type="http://schemas.openxmlformats.org/officeDocument/2006/relationships/image" Target="../media/image87.png"/><Relationship Id="rId6"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89.png"/><Relationship Id="rId6" Type="http://schemas.openxmlformats.org/officeDocument/2006/relationships/image" Target="../media/image9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1.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6.png"/><Relationship Id="rId4" Type="http://schemas.openxmlformats.org/officeDocument/2006/relationships/image" Target="../media/image44.png"/><Relationship Id="rId5"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
          <p:cNvSpPr txBox="1"/>
          <p:nvPr/>
        </p:nvSpPr>
        <p:spPr>
          <a:xfrm>
            <a:off x="3456651" y="1654425"/>
            <a:ext cx="32595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000000"/>
                </a:solidFill>
                <a:latin typeface="Playfair Display"/>
                <a:ea typeface="Playfair Display"/>
                <a:cs typeface="Playfair Display"/>
                <a:sym typeface="Playfair Display"/>
              </a:rPr>
              <a:t>Final Project </a:t>
            </a:r>
            <a:endParaRPr b="1" i="0" sz="2600" u="none" cap="none" strike="noStrike">
              <a:solidFill>
                <a:srgbClr val="000000"/>
              </a:solidFill>
              <a:latin typeface="Playfair Display"/>
              <a:ea typeface="Playfair Display"/>
              <a:cs typeface="Playfair Display"/>
              <a:sym typeface="Playfair Display"/>
            </a:endParaRPr>
          </a:p>
          <a:p>
            <a:pPr indent="0" lvl="0" marL="0" marR="0" rtl="0" algn="l">
              <a:lnSpc>
                <a:spcPct val="100000"/>
              </a:lnSpc>
              <a:spcBef>
                <a:spcPts val="0"/>
              </a:spcBef>
              <a:spcAft>
                <a:spcPts val="0"/>
              </a:spcAft>
              <a:buClr>
                <a:srgbClr val="000000"/>
              </a:buClr>
              <a:buSzPts val="2600"/>
              <a:buFont typeface="Arial"/>
              <a:buNone/>
            </a:pPr>
            <a:r>
              <a:rPr b="0" i="0" lang="en" sz="2600" u="none" cap="none" strike="noStrike">
                <a:solidFill>
                  <a:srgbClr val="000000"/>
                </a:solidFill>
                <a:latin typeface="Playfair Display"/>
                <a:ea typeface="Playfair Display"/>
                <a:cs typeface="Playfair Display"/>
                <a:sym typeface="Playfair Display"/>
              </a:rPr>
              <a:t>Data Science</a:t>
            </a:r>
            <a:endParaRPr b="0" i="0" sz="2600" u="none" cap="none" strike="noStrike">
              <a:solidFill>
                <a:srgbClr val="000000"/>
              </a:solidFill>
              <a:latin typeface="Playfair Display"/>
              <a:ea typeface="Playfair Display"/>
              <a:cs typeface="Playfair Display"/>
              <a:sym typeface="Playfair Display"/>
            </a:endParaRPr>
          </a:p>
        </p:txBody>
      </p:sp>
      <p:sp>
        <p:nvSpPr>
          <p:cNvPr id="87" name="Google Shape;87;p2"/>
          <p:cNvSpPr txBox="1"/>
          <p:nvPr/>
        </p:nvSpPr>
        <p:spPr>
          <a:xfrm>
            <a:off x="3605244" y="2776838"/>
            <a:ext cx="2338500" cy="39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EB Garamond"/>
                <a:ea typeface="EB Garamond"/>
                <a:cs typeface="EB Garamond"/>
                <a:sym typeface="EB Garamond"/>
              </a:rPr>
              <a:t>Bukan Nurlaela</a:t>
            </a:r>
            <a:endParaRPr b="0" i="0" sz="1400" u="none" cap="none" strike="noStrike">
              <a:solidFill>
                <a:srgbClr val="000000"/>
              </a:solidFill>
              <a:latin typeface="EB Garamond"/>
              <a:ea typeface="EB Garamond"/>
              <a:cs typeface="EB Garamond"/>
              <a:sym typeface="EB Garamond"/>
            </a:endParaRPr>
          </a:p>
        </p:txBody>
      </p:sp>
      <p:pic>
        <p:nvPicPr>
          <p:cNvPr id="88" name="Google Shape;88;p2"/>
          <p:cNvPicPr preferRelativeResize="0"/>
          <p:nvPr/>
        </p:nvPicPr>
        <p:blipFill rotWithShape="1">
          <a:blip r:embed="rId3">
            <a:alphaModFix/>
          </a:blip>
          <a:srcRect b="0" l="0" r="0" t="0"/>
          <a:stretch/>
        </p:blipFill>
        <p:spPr>
          <a:xfrm>
            <a:off x="6821299" y="315400"/>
            <a:ext cx="2081399" cy="6870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9"/>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sp>
        <p:nvSpPr>
          <p:cNvPr id="164" name="Google Shape;164;p9"/>
          <p:cNvSpPr txBox="1"/>
          <p:nvPr>
            <p:ph idx="1" type="body"/>
          </p:nvPr>
        </p:nvSpPr>
        <p:spPr>
          <a:xfrm>
            <a:off x="311700" y="840428"/>
            <a:ext cx="8520600" cy="3893700"/>
          </a:xfrm>
          <a:prstGeom prst="rect">
            <a:avLst/>
          </a:prstGeom>
          <a:solidFill>
            <a:srgbClr val="FFFFFF"/>
          </a:solidFill>
          <a:ln>
            <a:noFill/>
          </a:ln>
        </p:spPr>
        <p:txBody>
          <a:bodyPr anchorCtr="0" anchor="t" bIns="91425" lIns="91425" spcFirstLastPara="1" rIns="91425" wrap="square" tIns="91425">
            <a:normAutofit fontScale="85000"/>
          </a:bodyPr>
          <a:lstStyle/>
          <a:p>
            <a:pPr indent="0" lvl="0" marL="0" rtl="0" algn="l">
              <a:lnSpc>
                <a:spcPct val="150000"/>
              </a:lnSpc>
              <a:spcBef>
                <a:spcPts val="0"/>
              </a:spcBef>
              <a:spcAft>
                <a:spcPts val="0"/>
              </a:spcAft>
              <a:buNone/>
            </a:pPr>
            <a:r>
              <a:rPr b="1" lang="en" sz="1800">
                <a:highlight>
                  <a:srgbClr val="F3F3F3"/>
                </a:highlight>
              </a:rPr>
              <a:t>Background Overview</a:t>
            </a:r>
            <a:endParaRPr b="1" sz="1800">
              <a:highlight>
                <a:srgbClr val="F3F3F3"/>
              </a:highlight>
            </a:endParaRPr>
          </a:p>
          <a:p>
            <a:pPr indent="0" lvl="0" marL="0" rtl="0" algn="l">
              <a:lnSpc>
                <a:spcPct val="150000"/>
              </a:lnSpc>
              <a:spcBef>
                <a:spcPts val="1200"/>
              </a:spcBef>
              <a:spcAft>
                <a:spcPts val="0"/>
              </a:spcAft>
              <a:buNone/>
            </a:pPr>
            <a:r>
              <a:rPr lang="en" sz="1500"/>
              <a:t>Dalam era informasi saat ini, banyaknya data yang tersedia mengenai properti, seperti ukuran, lokasi, dan kualitas bangunan, dapat memberikan wawasan yang berharga jika dianalisis dengan tepat. Data ini, ketika digabungkan dan dianalisis, dapat membantu dalam memahami dinamika pasar serta memberikan panduan bagi keputusan investasi. Penelitian sebelumnya menunjukkan bahwa variabel seperti lokasi dan ukuran tanah memainkan peran penting dalam menentukan harga properti, tetapi hubungan ini belum sepenuhnya dipahami. </a:t>
            </a:r>
            <a:endParaRPr sz="1500"/>
          </a:p>
          <a:p>
            <a:pPr indent="0" lvl="0" marL="0" rtl="0" algn="l">
              <a:lnSpc>
                <a:spcPct val="150000"/>
              </a:lnSpc>
              <a:spcBef>
                <a:spcPts val="1200"/>
              </a:spcBef>
              <a:spcAft>
                <a:spcPts val="0"/>
              </a:spcAft>
              <a:buNone/>
            </a:pPr>
            <a:r>
              <a:rPr b="1" lang="en" sz="1800">
                <a:highlight>
                  <a:srgbClr val="F3F3F3"/>
                </a:highlight>
              </a:rPr>
              <a:t>Rumusan Masalah</a:t>
            </a:r>
            <a:r>
              <a:rPr b="1" lang="en" sz="1400">
                <a:highlight>
                  <a:srgbClr val="F3F3F3"/>
                </a:highlight>
              </a:rPr>
              <a:t>:</a:t>
            </a:r>
            <a:r>
              <a:rPr b="1" lang="en" sz="1400"/>
              <a:t> </a:t>
            </a:r>
            <a:r>
              <a:rPr lang="en" sz="1600"/>
              <a:t>Apa saja faktor-faktor yang mempengaruhi harga jual properti dalam dataset "Housing Price"?</a:t>
            </a:r>
            <a:endParaRPr sz="1600"/>
          </a:p>
          <a:p>
            <a:pPr indent="0" lvl="0" marL="0" rtl="0" algn="l">
              <a:lnSpc>
                <a:spcPct val="150000"/>
              </a:lnSpc>
              <a:spcBef>
                <a:spcPts val="1200"/>
              </a:spcBef>
              <a:spcAft>
                <a:spcPts val="0"/>
              </a:spcAft>
              <a:buNone/>
            </a:pPr>
            <a:r>
              <a:rPr b="1" lang="en" sz="2100">
                <a:highlight>
                  <a:srgbClr val="F3F3F3"/>
                </a:highlight>
              </a:rPr>
              <a:t>Metode Analisis</a:t>
            </a:r>
            <a:r>
              <a:rPr b="1" lang="en" sz="2100"/>
              <a:t>:</a:t>
            </a:r>
            <a:r>
              <a:rPr b="1" lang="en" sz="1600"/>
              <a:t> </a:t>
            </a:r>
            <a:r>
              <a:rPr lang="en" sz="1600"/>
              <a:t>Exploratory Data Analysis </a:t>
            </a:r>
            <a:endParaRPr sz="1600"/>
          </a:p>
          <a:p>
            <a:pPr indent="0" lvl="0" marL="0" rtl="0" algn="l">
              <a:lnSpc>
                <a:spcPct val="150000"/>
              </a:lnSpc>
              <a:spcBef>
                <a:spcPts val="1200"/>
              </a:spcBef>
              <a:spcAft>
                <a:spcPts val="1200"/>
              </a:spcAft>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0"/>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pic>
        <p:nvPicPr>
          <p:cNvPr id="170" name="Google Shape;170;p10"/>
          <p:cNvPicPr preferRelativeResize="0"/>
          <p:nvPr/>
        </p:nvPicPr>
        <p:blipFill>
          <a:blip r:embed="rId3">
            <a:alphaModFix/>
          </a:blip>
          <a:stretch>
            <a:fillRect/>
          </a:stretch>
        </p:blipFill>
        <p:spPr>
          <a:xfrm>
            <a:off x="2910523" y="572700"/>
            <a:ext cx="3322949" cy="4476326"/>
          </a:xfrm>
          <a:prstGeom prst="rect">
            <a:avLst/>
          </a:prstGeom>
          <a:noFill/>
          <a:ln>
            <a:noFill/>
          </a:ln>
        </p:spPr>
      </p:pic>
      <p:sp>
        <p:nvSpPr>
          <p:cNvPr id="171" name="Google Shape;171;p10"/>
          <p:cNvSpPr txBox="1"/>
          <p:nvPr/>
        </p:nvSpPr>
        <p:spPr>
          <a:xfrm flipH="1" rot="390">
            <a:off x="728187" y="1367085"/>
            <a:ext cx="26412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Lato"/>
                <a:ea typeface="Lato"/>
                <a:cs typeface="Lato"/>
                <a:sym typeface="Lato"/>
              </a:rPr>
              <a:t>Flowchart</a:t>
            </a:r>
            <a:endParaRPr b="1" sz="24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1"/>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pic>
        <p:nvPicPr>
          <p:cNvPr id="177" name="Google Shape;177;p11"/>
          <p:cNvPicPr preferRelativeResize="0"/>
          <p:nvPr/>
        </p:nvPicPr>
        <p:blipFill rotWithShape="1">
          <a:blip r:embed="rId3">
            <a:alphaModFix/>
          </a:blip>
          <a:srcRect b="52803" l="8039" r="17377" t="23984"/>
          <a:stretch/>
        </p:blipFill>
        <p:spPr>
          <a:xfrm>
            <a:off x="235202" y="860948"/>
            <a:ext cx="3110775" cy="1981099"/>
          </a:xfrm>
          <a:prstGeom prst="rect">
            <a:avLst/>
          </a:prstGeom>
          <a:noFill/>
          <a:ln>
            <a:noFill/>
          </a:ln>
        </p:spPr>
      </p:pic>
      <p:pic>
        <p:nvPicPr>
          <p:cNvPr id="178" name="Google Shape;178;p11"/>
          <p:cNvPicPr preferRelativeResize="0"/>
          <p:nvPr/>
        </p:nvPicPr>
        <p:blipFill rotWithShape="1">
          <a:blip r:embed="rId4">
            <a:alphaModFix/>
          </a:blip>
          <a:srcRect b="16100" l="5740" r="0" t="14829"/>
          <a:stretch/>
        </p:blipFill>
        <p:spPr>
          <a:xfrm>
            <a:off x="3521033" y="722603"/>
            <a:ext cx="1855975" cy="2946452"/>
          </a:xfrm>
          <a:prstGeom prst="rect">
            <a:avLst/>
          </a:prstGeom>
          <a:noFill/>
          <a:ln>
            <a:noFill/>
          </a:ln>
        </p:spPr>
      </p:pic>
      <p:pic>
        <p:nvPicPr>
          <p:cNvPr id="179" name="Google Shape;179;p11"/>
          <p:cNvPicPr preferRelativeResize="0"/>
          <p:nvPr/>
        </p:nvPicPr>
        <p:blipFill rotWithShape="1">
          <a:blip r:embed="rId5">
            <a:alphaModFix/>
          </a:blip>
          <a:srcRect b="54765" l="5696" r="2870" t="15174"/>
          <a:stretch/>
        </p:blipFill>
        <p:spPr>
          <a:xfrm>
            <a:off x="5552057" y="860950"/>
            <a:ext cx="3110775" cy="2215816"/>
          </a:xfrm>
          <a:prstGeom prst="rect">
            <a:avLst/>
          </a:prstGeom>
          <a:noFill/>
          <a:ln>
            <a:noFill/>
          </a:ln>
        </p:spPr>
      </p:pic>
      <p:sp>
        <p:nvSpPr>
          <p:cNvPr id="180" name="Google Shape;180;p11"/>
          <p:cNvSpPr txBox="1"/>
          <p:nvPr/>
        </p:nvSpPr>
        <p:spPr>
          <a:xfrm flipH="1">
            <a:off x="235198" y="3130275"/>
            <a:ext cx="2623800" cy="9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Data Preparation</a:t>
            </a:r>
            <a:endParaRPr b="1"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Mengimport library dan dataset yang akan digunakan. Dalam kasus ini, dataset Housing Price. </a:t>
            </a:r>
            <a:endParaRPr sz="1300">
              <a:solidFill>
                <a:schemeClr val="accent1"/>
              </a:solidFill>
              <a:latin typeface="Lato"/>
              <a:ea typeface="Lato"/>
              <a:cs typeface="Lato"/>
              <a:sym typeface="Lato"/>
            </a:endParaRPr>
          </a:p>
        </p:txBody>
      </p:sp>
      <p:sp>
        <p:nvSpPr>
          <p:cNvPr id="181" name="Google Shape;181;p11"/>
          <p:cNvSpPr txBox="1"/>
          <p:nvPr/>
        </p:nvSpPr>
        <p:spPr>
          <a:xfrm flipH="1">
            <a:off x="4860544" y="3818957"/>
            <a:ext cx="3110700" cy="5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Data Unders</a:t>
            </a:r>
            <a:r>
              <a:rPr b="1" lang="en" sz="1300">
                <a:solidFill>
                  <a:schemeClr val="accent1"/>
                </a:solidFill>
                <a:latin typeface="Lato"/>
                <a:ea typeface="Lato"/>
                <a:cs typeface="Lato"/>
                <a:sym typeface="Lato"/>
              </a:rPr>
              <a:t>tanding</a:t>
            </a:r>
            <a:endParaRPr b="1"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Melihat tipe dan persebaran data</a:t>
            </a:r>
            <a:endParaRPr sz="13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724b934c24018164_5"/>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pic>
        <p:nvPicPr>
          <p:cNvPr id="187" name="Google Shape;187;g724b934c24018164_5"/>
          <p:cNvPicPr preferRelativeResize="0"/>
          <p:nvPr/>
        </p:nvPicPr>
        <p:blipFill rotWithShape="1">
          <a:blip r:embed="rId3">
            <a:alphaModFix/>
          </a:blip>
          <a:srcRect b="47184" l="6233" r="15744" t="14917"/>
          <a:stretch/>
        </p:blipFill>
        <p:spPr>
          <a:xfrm>
            <a:off x="288150" y="572700"/>
            <a:ext cx="3097975" cy="4399902"/>
          </a:xfrm>
          <a:prstGeom prst="rect">
            <a:avLst/>
          </a:prstGeom>
          <a:noFill/>
          <a:ln>
            <a:noFill/>
          </a:ln>
        </p:spPr>
      </p:pic>
      <p:sp>
        <p:nvSpPr>
          <p:cNvPr id="188" name="Google Shape;188;g724b934c24018164_5"/>
          <p:cNvSpPr txBox="1"/>
          <p:nvPr/>
        </p:nvSpPr>
        <p:spPr>
          <a:xfrm rot="-573">
            <a:off x="1587325" y="1537728"/>
            <a:ext cx="1798800" cy="321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accent1"/>
                </a:solidFill>
                <a:latin typeface="Lato"/>
                <a:ea typeface="Lato"/>
                <a:cs typeface="Lato"/>
                <a:sym typeface="Lato"/>
              </a:rPr>
              <a:t>Terdapat 19 variabel yang memiliki NaN. 4 variabel di antaranya memiliki lebih dari 80% dataset adalah nilai NaN. Untuk itu, diperlukan untuk melihat persebaran nilai NaN yang ada, terutama PoolQC, MiscFeature, Alley dan Fence sebagai variabel penyumbang nilai NaN terbanyak dalam dataset. </a:t>
            </a:r>
            <a:endParaRPr sz="1300">
              <a:solidFill>
                <a:schemeClr val="accent1"/>
              </a:solidFill>
              <a:latin typeface="Lato"/>
              <a:ea typeface="Lato"/>
              <a:cs typeface="Lato"/>
              <a:sym typeface="Lato"/>
            </a:endParaRPr>
          </a:p>
        </p:txBody>
      </p:sp>
      <p:pic>
        <p:nvPicPr>
          <p:cNvPr id="189" name="Google Shape;189;g724b934c24018164_5"/>
          <p:cNvPicPr preferRelativeResize="0"/>
          <p:nvPr/>
        </p:nvPicPr>
        <p:blipFill rotWithShape="1">
          <a:blip r:embed="rId4">
            <a:alphaModFix/>
          </a:blip>
          <a:srcRect b="47179" l="5081" r="21492" t="15433"/>
          <a:stretch/>
        </p:blipFill>
        <p:spPr>
          <a:xfrm>
            <a:off x="3611485" y="1661340"/>
            <a:ext cx="2789300" cy="2967852"/>
          </a:xfrm>
          <a:prstGeom prst="rect">
            <a:avLst/>
          </a:prstGeom>
          <a:noFill/>
          <a:ln>
            <a:noFill/>
          </a:ln>
        </p:spPr>
      </p:pic>
      <p:sp>
        <p:nvSpPr>
          <p:cNvPr id="190" name="Google Shape;190;g724b934c24018164_5"/>
          <p:cNvSpPr txBox="1"/>
          <p:nvPr/>
        </p:nvSpPr>
        <p:spPr>
          <a:xfrm>
            <a:off x="3611470" y="649809"/>
            <a:ext cx="5258100" cy="99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solidFill>
                  <a:schemeClr val="accent1"/>
                </a:solidFill>
                <a:latin typeface="Lato"/>
                <a:ea typeface="Lato"/>
                <a:cs typeface="Lato"/>
                <a:sym typeface="Lato"/>
              </a:rPr>
              <a:t>Persebaran data pada variabel tertinggi yang memiliki nilai NaN</a:t>
            </a:r>
            <a:r>
              <a:rPr lang="en" sz="1300">
                <a:solidFill>
                  <a:schemeClr val="accent1"/>
                </a:solidFill>
                <a:latin typeface="Lato"/>
                <a:ea typeface="Lato"/>
                <a:cs typeface="Lato"/>
                <a:sym typeface="Lato"/>
              </a:rPr>
              <a:t>: Bagaimana? Apakah columns yang memiliki peringkat nan tertinggi </a:t>
            </a:r>
            <a:r>
              <a:rPr b="1" lang="en" sz="1300">
                <a:solidFill>
                  <a:schemeClr val="accent1"/>
                </a:solidFill>
                <a:latin typeface="Lato"/>
                <a:ea typeface="Lato"/>
                <a:cs typeface="Lato"/>
                <a:sym typeface="Lato"/>
              </a:rPr>
              <a:t>memang mencerminkan</a:t>
            </a:r>
            <a:r>
              <a:rPr lang="en" sz="1300">
                <a:solidFill>
                  <a:schemeClr val="accent1"/>
                </a:solidFill>
                <a:latin typeface="Lato"/>
                <a:ea typeface="Lato"/>
                <a:cs typeface="Lato"/>
                <a:sym typeface="Lato"/>
              </a:rPr>
              <a:t> keadaannya? Apakah persebaran nilai nan </a:t>
            </a:r>
            <a:r>
              <a:rPr b="1" lang="en" sz="1300">
                <a:solidFill>
                  <a:schemeClr val="accent1"/>
                </a:solidFill>
                <a:latin typeface="Lato"/>
                <a:ea typeface="Lato"/>
                <a:cs typeface="Lato"/>
                <a:sym typeface="Lato"/>
              </a:rPr>
              <a:t>dapat dilihat</a:t>
            </a:r>
            <a:r>
              <a:rPr lang="en" sz="1300">
                <a:solidFill>
                  <a:schemeClr val="accent1"/>
                </a:solidFill>
                <a:latin typeface="Lato"/>
                <a:ea typeface="Lato"/>
                <a:cs typeface="Lato"/>
                <a:sym typeface="Lato"/>
              </a:rPr>
              <a:t> pada dataset (</a:t>
            </a:r>
            <a:r>
              <a:rPr b="1" lang="en" sz="1300">
                <a:solidFill>
                  <a:schemeClr val="accent1"/>
                </a:solidFill>
                <a:latin typeface="Lato"/>
                <a:ea typeface="Lato"/>
                <a:cs typeface="Lato"/>
                <a:sym typeface="Lato"/>
              </a:rPr>
              <a:t>sebagaimana mestinya</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p:txBody>
      </p:sp>
      <p:pic>
        <p:nvPicPr>
          <p:cNvPr id="191" name="Google Shape;191;g724b934c24018164_5"/>
          <p:cNvPicPr preferRelativeResize="0"/>
          <p:nvPr/>
        </p:nvPicPr>
        <p:blipFill rotWithShape="1">
          <a:blip r:embed="rId5">
            <a:alphaModFix/>
          </a:blip>
          <a:srcRect b="64313" l="5152" r="19072" t="23131"/>
          <a:stretch/>
        </p:blipFill>
        <p:spPr>
          <a:xfrm>
            <a:off x="5251688" y="2773641"/>
            <a:ext cx="3720800" cy="2181225"/>
          </a:xfrm>
          <a:prstGeom prst="rect">
            <a:avLst/>
          </a:prstGeom>
          <a:noFill/>
          <a:ln>
            <a:noFill/>
          </a:ln>
        </p:spPr>
      </p:pic>
      <p:sp>
        <p:nvSpPr>
          <p:cNvPr id="192" name="Google Shape;192;g724b934c24018164_5"/>
          <p:cNvSpPr txBox="1"/>
          <p:nvPr/>
        </p:nvSpPr>
        <p:spPr>
          <a:xfrm flipH="1">
            <a:off x="5251638" y="2185049"/>
            <a:ext cx="3720900" cy="5886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Adapun persebaran missing value atau NaN yang sebenarnya dalam dataset:</a:t>
            </a:r>
            <a:endParaRPr b="1" sz="1300">
              <a:solidFill>
                <a:schemeClr val="accent1"/>
              </a:solidFill>
              <a:latin typeface="Lato"/>
              <a:ea typeface="Lato"/>
              <a:cs typeface="Lato"/>
              <a:sym typeface="Lato"/>
            </a:endParaRPr>
          </a:p>
        </p:txBody>
      </p:sp>
      <p:sp>
        <p:nvSpPr>
          <p:cNvPr id="193" name="Google Shape;193;g724b934c24018164_5"/>
          <p:cNvSpPr txBox="1"/>
          <p:nvPr/>
        </p:nvSpPr>
        <p:spPr>
          <a:xfrm flipH="1">
            <a:off x="3467750" y="186000"/>
            <a:ext cx="2607900" cy="4638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latin typeface="Lato"/>
                <a:ea typeface="Lato"/>
                <a:cs typeface="Lato"/>
                <a:sym typeface="Lato"/>
              </a:rPr>
              <a:t>Data Exploratory</a:t>
            </a:r>
            <a:endParaRPr b="1" sz="1800">
              <a:solidFill>
                <a:schemeClr val="accent1"/>
              </a:solidFill>
              <a:latin typeface="Lato"/>
              <a:ea typeface="Lato"/>
              <a:cs typeface="Lato"/>
              <a:sym typeface="Lato"/>
            </a:endParaRPr>
          </a:p>
        </p:txBody>
      </p:sp>
      <p:sp>
        <p:nvSpPr>
          <p:cNvPr id="194" name="Google Shape;194;g724b934c24018164_5"/>
          <p:cNvSpPr txBox="1"/>
          <p:nvPr/>
        </p:nvSpPr>
        <p:spPr>
          <a:xfrm flipH="1">
            <a:off x="7603175" y="1642500"/>
            <a:ext cx="1158900" cy="38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Columns</a:t>
            </a:r>
            <a:endParaRPr b="1" sz="1300">
              <a:solidFill>
                <a:schemeClr val="accent1"/>
              </a:solidFill>
              <a:latin typeface="Lato"/>
              <a:ea typeface="Lato"/>
              <a:cs typeface="Lato"/>
              <a:sym typeface="Lato"/>
            </a:endParaRPr>
          </a:p>
        </p:txBody>
      </p:sp>
      <p:cxnSp>
        <p:nvCxnSpPr>
          <p:cNvPr id="195" name="Google Shape;195;g724b934c24018164_5"/>
          <p:cNvCxnSpPr>
            <a:endCxn id="194" idx="3"/>
          </p:cNvCxnSpPr>
          <p:nvPr/>
        </p:nvCxnSpPr>
        <p:spPr>
          <a:xfrm flipH="1" rot="10800000">
            <a:off x="6491375" y="1835850"/>
            <a:ext cx="1111800" cy="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9ea52d08f165b01_5"/>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pic>
        <p:nvPicPr>
          <p:cNvPr id="201" name="Google Shape;201;g29ea52d08f165b01_5"/>
          <p:cNvPicPr preferRelativeResize="0"/>
          <p:nvPr/>
        </p:nvPicPr>
        <p:blipFill rotWithShape="1">
          <a:blip r:embed="rId3">
            <a:alphaModFix/>
          </a:blip>
          <a:srcRect b="15499" l="4964" r="14701" t="16310"/>
          <a:stretch/>
        </p:blipFill>
        <p:spPr>
          <a:xfrm>
            <a:off x="311925" y="572700"/>
            <a:ext cx="3243899" cy="4556875"/>
          </a:xfrm>
          <a:prstGeom prst="rect">
            <a:avLst/>
          </a:prstGeom>
          <a:noFill/>
          <a:ln>
            <a:noFill/>
          </a:ln>
        </p:spPr>
      </p:pic>
      <p:sp>
        <p:nvSpPr>
          <p:cNvPr id="202" name="Google Shape;202;g29ea52d08f165b01_5"/>
          <p:cNvSpPr txBox="1"/>
          <p:nvPr/>
        </p:nvSpPr>
        <p:spPr>
          <a:xfrm>
            <a:off x="4571988" y="496575"/>
            <a:ext cx="3582600" cy="119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accent1"/>
                </a:solidFill>
                <a:latin typeface="Lato"/>
                <a:ea typeface="Lato"/>
                <a:cs typeface="Lato"/>
                <a:sym typeface="Lato"/>
              </a:rPr>
              <a:t>Persentase baris yang ada (minimal 1) nilai NaN.  Artinya,dalam dataset,  setiap baris memiliki setidaknya satu kolom yang berisi nilai NaN dan tidak ada baris yang sepenuhnya bebas dari nilai NaN</a:t>
            </a:r>
            <a:endParaRPr sz="1300">
              <a:solidFill>
                <a:schemeClr val="accent1"/>
              </a:solidFill>
              <a:latin typeface="Lato"/>
              <a:ea typeface="Lato"/>
              <a:cs typeface="Lato"/>
              <a:sym typeface="Lato"/>
            </a:endParaRPr>
          </a:p>
        </p:txBody>
      </p:sp>
      <p:cxnSp>
        <p:nvCxnSpPr>
          <p:cNvPr id="203" name="Google Shape;203;g29ea52d08f165b01_5"/>
          <p:cNvCxnSpPr>
            <a:endCxn id="202" idx="1"/>
          </p:cNvCxnSpPr>
          <p:nvPr/>
        </p:nvCxnSpPr>
        <p:spPr>
          <a:xfrm flipH="1" rot="10800000">
            <a:off x="1901988" y="1094025"/>
            <a:ext cx="2670000" cy="2593800"/>
          </a:xfrm>
          <a:prstGeom prst="curvedConnector3">
            <a:avLst>
              <a:gd fmla="val 62386" name="adj1"/>
            </a:avLst>
          </a:prstGeom>
          <a:noFill/>
          <a:ln cap="flat" cmpd="sng" w="9525">
            <a:solidFill>
              <a:schemeClr val="dk2"/>
            </a:solidFill>
            <a:prstDash val="solid"/>
            <a:round/>
            <a:headEnd len="med" w="med" type="none"/>
            <a:tailEnd len="med" w="med" type="triangle"/>
          </a:ln>
        </p:spPr>
      </p:cxnSp>
      <p:sp>
        <p:nvSpPr>
          <p:cNvPr id="204" name="Google Shape;204;g29ea52d08f165b01_5"/>
          <p:cNvSpPr txBox="1"/>
          <p:nvPr/>
        </p:nvSpPr>
        <p:spPr>
          <a:xfrm flipH="1">
            <a:off x="5184422" y="2377851"/>
            <a:ext cx="32439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05" name="Google Shape;205;g29ea52d08f165b01_5"/>
          <p:cNvSpPr txBox="1"/>
          <p:nvPr/>
        </p:nvSpPr>
        <p:spPr>
          <a:xfrm>
            <a:off x="3929900" y="1767600"/>
            <a:ext cx="4590600" cy="321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solidFill>
                  <a:schemeClr val="accent1"/>
                </a:solidFill>
                <a:latin typeface="Lato"/>
                <a:ea typeface="Lato"/>
                <a:cs typeface="Lato"/>
                <a:sym typeface="Lato"/>
              </a:rPr>
              <a:t>Analisa:</a:t>
            </a:r>
            <a:endParaRPr b="1"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Angka 23.46% menunjukkan persentase kolom yang mengandung nilai NaN dari total 81 kolom. Ini menunjukkan bahwa menghapus kolom-kolom yang mengandung NaN lebih efektif dibandingkan menghapus baris-baris yang mengandung NaN.</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Penghapusan kolom dalam kasus ini mengubah bentuk dataset secara signifikan, tetapi tetap mempertahankan informasi penting yang tersisa di baris-baris lainnya.</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Dengan kata lain,  jika dataset kehilangan 23.46% dari kolom yang ada, hasil analisis mungkin masih valid, dibandingkan jika baris-baris yang mengandung NaN dihapus seluruhnya, yang berpotensi menghilangkan banyak data penting.</a:t>
            </a:r>
            <a:endParaRPr sz="13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9ea52d08f165b01_15"/>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pic>
        <p:nvPicPr>
          <p:cNvPr id="211" name="Google Shape;211;g29ea52d08f165b01_15"/>
          <p:cNvPicPr preferRelativeResize="0"/>
          <p:nvPr/>
        </p:nvPicPr>
        <p:blipFill rotWithShape="1">
          <a:blip r:embed="rId3">
            <a:alphaModFix/>
          </a:blip>
          <a:srcRect b="70624" l="6759" r="0" t="14886"/>
          <a:stretch/>
        </p:blipFill>
        <p:spPr>
          <a:xfrm>
            <a:off x="301775" y="1459600"/>
            <a:ext cx="3256651" cy="2224299"/>
          </a:xfrm>
          <a:prstGeom prst="rect">
            <a:avLst/>
          </a:prstGeom>
          <a:noFill/>
          <a:ln>
            <a:noFill/>
          </a:ln>
        </p:spPr>
      </p:pic>
      <p:pic>
        <p:nvPicPr>
          <p:cNvPr id="212" name="Google Shape;212;g29ea52d08f165b01_15"/>
          <p:cNvPicPr preferRelativeResize="0"/>
          <p:nvPr/>
        </p:nvPicPr>
        <p:blipFill rotWithShape="1">
          <a:blip r:embed="rId4">
            <a:alphaModFix/>
          </a:blip>
          <a:srcRect b="28038" l="4525" r="9" t="53203"/>
          <a:stretch/>
        </p:blipFill>
        <p:spPr>
          <a:xfrm>
            <a:off x="3583050" y="1007088"/>
            <a:ext cx="2798901" cy="1929652"/>
          </a:xfrm>
          <a:prstGeom prst="rect">
            <a:avLst/>
          </a:prstGeom>
          <a:noFill/>
          <a:ln>
            <a:noFill/>
          </a:ln>
        </p:spPr>
      </p:pic>
      <p:pic>
        <p:nvPicPr>
          <p:cNvPr id="213" name="Google Shape;213;g29ea52d08f165b01_15"/>
          <p:cNvPicPr preferRelativeResize="0"/>
          <p:nvPr/>
        </p:nvPicPr>
        <p:blipFill rotWithShape="1">
          <a:blip r:embed="rId5">
            <a:alphaModFix/>
          </a:blip>
          <a:srcRect b="17656" l="5606" r="0" t="15030"/>
          <a:stretch/>
        </p:blipFill>
        <p:spPr>
          <a:xfrm>
            <a:off x="6707325" y="1054800"/>
            <a:ext cx="2130724" cy="3667026"/>
          </a:xfrm>
          <a:prstGeom prst="rect">
            <a:avLst/>
          </a:prstGeom>
          <a:noFill/>
          <a:ln>
            <a:noFill/>
          </a:ln>
        </p:spPr>
      </p:pic>
      <p:pic>
        <p:nvPicPr>
          <p:cNvPr id="214" name="Google Shape;214;g29ea52d08f165b01_15"/>
          <p:cNvPicPr preferRelativeResize="0"/>
          <p:nvPr/>
        </p:nvPicPr>
        <p:blipFill rotWithShape="1">
          <a:blip r:embed="rId6">
            <a:alphaModFix/>
          </a:blip>
          <a:srcRect b="85752" l="7679" r="14824" t="22128"/>
          <a:stretch/>
        </p:blipFill>
        <p:spPr>
          <a:xfrm flipH="1" rot="10800000">
            <a:off x="3733425" y="3656847"/>
            <a:ext cx="2798901" cy="1309353"/>
          </a:xfrm>
          <a:prstGeom prst="rect">
            <a:avLst/>
          </a:prstGeom>
          <a:noFill/>
          <a:ln>
            <a:noFill/>
          </a:ln>
        </p:spPr>
      </p:pic>
      <p:sp>
        <p:nvSpPr>
          <p:cNvPr id="215" name="Google Shape;215;g29ea52d08f165b01_15"/>
          <p:cNvSpPr txBox="1"/>
          <p:nvPr/>
        </p:nvSpPr>
        <p:spPr>
          <a:xfrm flipH="1">
            <a:off x="301775" y="721845"/>
            <a:ext cx="2912700" cy="5886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Dataset bersih yang dimiliki; variabel house_dropnan</a:t>
            </a:r>
            <a:endParaRPr sz="1300">
              <a:solidFill>
                <a:schemeClr val="accent1"/>
              </a:solidFill>
              <a:latin typeface="Lato"/>
              <a:ea typeface="Lato"/>
              <a:cs typeface="Lato"/>
              <a:sym typeface="Lato"/>
            </a:endParaRPr>
          </a:p>
        </p:txBody>
      </p:sp>
      <p:sp>
        <p:nvSpPr>
          <p:cNvPr id="216" name="Google Shape;216;g29ea52d08f165b01_15"/>
          <p:cNvSpPr txBox="1"/>
          <p:nvPr/>
        </p:nvSpPr>
        <p:spPr>
          <a:xfrm flipH="1">
            <a:off x="3486950" y="620393"/>
            <a:ext cx="53511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Memisahkan dataset menjadi kategorikal dan numerikal variabel</a:t>
            </a:r>
            <a:endParaRPr b="1" sz="1300">
              <a:solidFill>
                <a:schemeClr val="accent1"/>
              </a:solidFill>
              <a:latin typeface="Lato"/>
              <a:ea typeface="Lato"/>
              <a:cs typeface="Lato"/>
              <a:sym typeface="Lato"/>
            </a:endParaRPr>
          </a:p>
        </p:txBody>
      </p:sp>
      <p:sp>
        <p:nvSpPr>
          <p:cNvPr id="217" name="Google Shape;217;g29ea52d08f165b01_15"/>
          <p:cNvSpPr txBox="1"/>
          <p:nvPr/>
        </p:nvSpPr>
        <p:spPr>
          <a:xfrm flipH="1">
            <a:off x="3619225" y="2866050"/>
            <a:ext cx="3027300" cy="790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accent1"/>
                </a:solidFill>
                <a:latin typeface="Lato"/>
                <a:ea typeface="Lato"/>
                <a:cs typeface="Lato"/>
                <a:sym typeface="Lato"/>
              </a:rPr>
              <a:t>Menyimpan variabel numerik dan kategorik sebagai dataset csv dan backup dokumentasi</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54f20cacf7548ce_13"/>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sp>
        <p:nvSpPr>
          <p:cNvPr id="223" name="Google Shape;223;g54f20cacf7548ce_13"/>
          <p:cNvSpPr txBox="1"/>
          <p:nvPr/>
        </p:nvSpPr>
        <p:spPr>
          <a:xfrm flipH="1">
            <a:off x="4855990" y="1333388"/>
            <a:ext cx="3948600" cy="3215100"/>
          </a:xfrm>
          <a:prstGeom prst="rect">
            <a:avLst/>
          </a:prstGeom>
          <a:solidFill>
            <a:srgbClr val="FFFFF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solidFill>
                  <a:schemeClr val="accent1"/>
                </a:solidFill>
                <a:latin typeface="Lato"/>
                <a:ea typeface="Lato"/>
                <a:cs typeface="Lato"/>
                <a:sym typeface="Lato"/>
              </a:rPr>
              <a:t>Analisis Variabel Categorical:</a:t>
            </a:r>
            <a:endParaRPr b="1"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Distribusi Kategorikal: Ketiga variabel menunjukkan distribusi tidak merata, dengan kategori tertentu mendominasi—AllPub pada Utilities, 1Story dan 2Story pada HouseStyle, serta TA pada ExterQual.</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Imbalance Data: Ketidakseimbangan ini mengindikasikan preferensi pasar yang kuat terhadap kategori tertentu, mencerminkan tren dan kebutuhan di pasar properti.</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Pengaruh Potensial: Kategori yang dominan kemungkinan memiliki dampak signifikan terhadap variabel lain seperti harga, permintaan pasar, dan nilai jual kembali.</a:t>
            </a:r>
            <a:endParaRPr sz="1300">
              <a:solidFill>
                <a:schemeClr val="accent1"/>
              </a:solidFill>
              <a:latin typeface="Lato"/>
              <a:ea typeface="Lato"/>
              <a:cs typeface="Lato"/>
              <a:sym typeface="Lato"/>
            </a:endParaRPr>
          </a:p>
          <a:p>
            <a:pPr indent="0" lvl="0" marL="0" rtl="0" algn="just">
              <a:spcBef>
                <a:spcPts val="0"/>
              </a:spcBef>
              <a:spcAft>
                <a:spcPts val="0"/>
              </a:spcAft>
              <a:buNone/>
            </a:pPr>
            <a:r>
              <a:t/>
            </a:r>
            <a:endParaRPr sz="1300">
              <a:solidFill>
                <a:schemeClr val="accent1"/>
              </a:solidFill>
              <a:latin typeface="Lato"/>
              <a:ea typeface="Lato"/>
              <a:cs typeface="Lato"/>
              <a:sym typeface="Lato"/>
            </a:endParaRPr>
          </a:p>
        </p:txBody>
      </p:sp>
      <p:pic>
        <p:nvPicPr>
          <p:cNvPr id="224" name="Google Shape;224;g54f20cacf7548ce_13"/>
          <p:cNvPicPr preferRelativeResize="0"/>
          <p:nvPr/>
        </p:nvPicPr>
        <p:blipFill rotWithShape="1">
          <a:blip r:embed="rId3">
            <a:alphaModFix/>
          </a:blip>
          <a:srcRect b="30899" l="8927" r="23128" t="30668"/>
          <a:stretch/>
        </p:blipFill>
        <p:spPr>
          <a:xfrm>
            <a:off x="2542875" y="1602400"/>
            <a:ext cx="2313124" cy="2677111"/>
          </a:xfrm>
          <a:prstGeom prst="rect">
            <a:avLst/>
          </a:prstGeom>
          <a:noFill/>
          <a:ln>
            <a:noFill/>
          </a:ln>
        </p:spPr>
      </p:pic>
      <p:pic>
        <p:nvPicPr>
          <p:cNvPr id="225" name="Google Shape;225;g54f20cacf7548ce_13"/>
          <p:cNvPicPr preferRelativeResize="0"/>
          <p:nvPr/>
        </p:nvPicPr>
        <p:blipFill rotWithShape="1">
          <a:blip r:embed="rId4">
            <a:alphaModFix/>
          </a:blip>
          <a:srcRect b="43085" l="9530" r="32461" t="31605"/>
          <a:stretch/>
        </p:blipFill>
        <p:spPr>
          <a:xfrm>
            <a:off x="344075" y="2840175"/>
            <a:ext cx="2046600" cy="2134899"/>
          </a:xfrm>
          <a:prstGeom prst="rect">
            <a:avLst/>
          </a:prstGeom>
          <a:noFill/>
          <a:ln>
            <a:noFill/>
          </a:ln>
        </p:spPr>
      </p:pic>
      <p:pic>
        <p:nvPicPr>
          <p:cNvPr id="226" name="Google Shape;226;g54f20cacf7548ce_13"/>
          <p:cNvPicPr preferRelativeResize="0"/>
          <p:nvPr/>
        </p:nvPicPr>
        <p:blipFill rotWithShape="1">
          <a:blip r:embed="rId5">
            <a:alphaModFix/>
          </a:blip>
          <a:srcRect b="32614" l="7311" r="28038" t="44212"/>
          <a:stretch/>
        </p:blipFill>
        <p:spPr>
          <a:xfrm>
            <a:off x="344075" y="572700"/>
            <a:ext cx="2046600" cy="2267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53c03eaf6240434e_8"/>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sp>
        <p:nvSpPr>
          <p:cNvPr id="232" name="Google Shape;232;g53c03eaf6240434e_8"/>
          <p:cNvSpPr txBox="1"/>
          <p:nvPr/>
        </p:nvSpPr>
        <p:spPr>
          <a:xfrm flipH="1">
            <a:off x="4855990" y="1333388"/>
            <a:ext cx="3948600" cy="3215100"/>
          </a:xfrm>
          <a:prstGeom prst="rect">
            <a:avLst/>
          </a:prstGeom>
          <a:solidFill>
            <a:srgbClr val="FFFFFF"/>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solidFill>
                  <a:schemeClr val="accent1"/>
                </a:solidFill>
                <a:latin typeface="Lato"/>
                <a:ea typeface="Lato"/>
                <a:cs typeface="Lato"/>
                <a:sym typeface="Lato"/>
              </a:rPr>
              <a:t>Analisis Variabel Categorical:</a:t>
            </a:r>
            <a:endParaRPr b="1"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Distribusi Kategorikal: Ketiga variabel menunjukkan distribusi tidak merata, dengan kategori tertentu mendominasi—AllPub pada Utilities, 1Story dan 2Story pada HouseStyle, serta TA pada ExterQual.</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Imbalance Data: Ketidakseimbangan ini mengindikasikan preferensi pasar yang kuat terhadap kategori tertentu, mencerminkan tren dan kebutuhan di pasar properti.</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Pengaruh Potensial: Kategori yang dominan kemungkinan memiliki dampak signifikan terhadap variabel lain seperti harga, permintaan pasar, dan nilai jual kembali.</a:t>
            </a:r>
            <a:endParaRPr sz="1300">
              <a:solidFill>
                <a:schemeClr val="accent1"/>
              </a:solidFill>
              <a:latin typeface="Lato"/>
              <a:ea typeface="Lato"/>
              <a:cs typeface="Lato"/>
              <a:sym typeface="Lato"/>
            </a:endParaRPr>
          </a:p>
          <a:p>
            <a:pPr indent="0" lvl="0" marL="0" rtl="0" algn="just">
              <a:spcBef>
                <a:spcPts val="0"/>
              </a:spcBef>
              <a:spcAft>
                <a:spcPts val="0"/>
              </a:spcAft>
              <a:buNone/>
            </a:pPr>
            <a:r>
              <a:t/>
            </a:r>
            <a:endParaRPr sz="1300">
              <a:solidFill>
                <a:schemeClr val="accent1"/>
              </a:solidFill>
              <a:latin typeface="Lato"/>
              <a:ea typeface="Lato"/>
              <a:cs typeface="Lato"/>
              <a:sym typeface="Lato"/>
            </a:endParaRPr>
          </a:p>
        </p:txBody>
      </p:sp>
      <p:pic>
        <p:nvPicPr>
          <p:cNvPr id="233" name="Google Shape;233;g53c03eaf6240434e_8"/>
          <p:cNvPicPr preferRelativeResize="0"/>
          <p:nvPr/>
        </p:nvPicPr>
        <p:blipFill rotWithShape="1">
          <a:blip r:embed="rId3">
            <a:alphaModFix/>
          </a:blip>
          <a:srcRect b="14388" l="4846" r="26702" t="59866"/>
          <a:stretch/>
        </p:blipFill>
        <p:spPr>
          <a:xfrm>
            <a:off x="2453275" y="2993770"/>
            <a:ext cx="2331792" cy="1997676"/>
          </a:xfrm>
          <a:prstGeom prst="rect">
            <a:avLst/>
          </a:prstGeom>
          <a:noFill/>
          <a:ln>
            <a:noFill/>
          </a:ln>
        </p:spPr>
      </p:pic>
      <p:pic>
        <p:nvPicPr>
          <p:cNvPr id="234" name="Google Shape;234;g53c03eaf6240434e_8"/>
          <p:cNvPicPr preferRelativeResize="0"/>
          <p:nvPr/>
        </p:nvPicPr>
        <p:blipFill rotWithShape="1">
          <a:blip r:embed="rId4">
            <a:alphaModFix/>
          </a:blip>
          <a:srcRect b="29759" l="6067" r="30266" t="43271"/>
          <a:stretch/>
        </p:blipFill>
        <p:spPr>
          <a:xfrm>
            <a:off x="344075" y="2993775"/>
            <a:ext cx="2038275" cy="1997676"/>
          </a:xfrm>
          <a:prstGeom prst="rect">
            <a:avLst/>
          </a:prstGeom>
          <a:noFill/>
          <a:ln>
            <a:noFill/>
          </a:ln>
        </p:spPr>
      </p:pic>
      <p:pic>
        <p:nvPicPr>
          <p:cNvPr id="235" name="Google Shape;235;g53c03eaf6240434e_8"/>
          <p:cNvPicPr preferRelativeResize="0"/>
          <p:nvPr/>
        </p:nvPicPr>
        <p:blipFill rotWithShape="1">
          <a:blip r:embed="rId5">
            <a:alphaModFix/>
          </a:blip>
          <a:srcRect b="31439" l="6247" r="27076" t="41996"/>
          <a:stretch/>
        </p:blipFill>
        <p:spPr>
          <a:xfrm>
            <a:off x="344075" y="572700"/>
            <a:ext cx="1933475" cy="2267099"/>
          </a:xfrm>
          <a:prstGeom prst="rect">
            <a:avLst/>
          </a:prstGeom>
          <a:noFill/>
          <a:ln>
            <a:noFill/>
          </a:ln>
        </p:spPr>
      </p:pic>
      <p:pic>
        <p:nvPicPr>
          <p:cNvPr id="236" name="Google Shape;236;g53c03eaf6240434e_8"/>
          <p:cNvPicPr preferRelativeResize="0"/>
          <p:nvPr/>
        </p:nvPicPr>
        <p:blipFill rotWithShape="1">
          <a:blip r:embed="rId6">
            <a:alphaModFix/>
          </a:blip>
          <a:srcRect b="51710" l="7184" r="7184" t="15795"/>
          <a:stretch/>
        </p:blipFill>
        <p:spPr>
          <a:xfrm>
            <a:off x="2495250" y="704775"/>
            <a:ext cx="2038275" cy="2135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d3a9b7d4e8d30b8_0"/>
          <p:cNvPicPr preferRelativeResize="0"/>
          <p:nvPr/>
        </p:nvPicPr>
        <p:blipFill rotWithShape="1">
          <a:blip r:embed="rId3">
            <a:alphaModFix/>
          </a:blip>
          <a:srcRect b="19348" l="6296" r="0" t="51272"/>
          <a:stretch/>
        </p:blipFill>
        <p:spPr>
          <a:xfrm>
            <a:off x="1801825" y="1399313"/>
            <a:ext cx="2185051" cy="1560399"/>
          </a:xfrm>
          <a:prstGeom prst="rect">
            <a:avLst/>
          </a:prstGeom>
          <a:noFill/>
          <a:ln>
            <a:noFill/>
          </a:ln>
        </p:spPr>
      </p:pic>
      <p:pic>
        <p:nvPicPr>
          <p:cNvPr id="242" name="Google Shape;242;gd3a9b7d4e8d30b8_0"/>
          <p:cNvPicPr preferRelativeResize="0"/>
          <p:nvPr/>
        </p:nvPicPr>
        <p:blipFill rotWithShape="1">
          <a:blip r:embed="rId4">
            <a:alphaModFix/>
          </a:blip>
          <a:srcRect b="52032" l="7037" r="0" t="17447"/>
          <a:stretch/>
        </p:blipFill>
        <p:spPr>
          <a:xfrm>
            <a:off x="0" y="3116650"/>
            <a:ext cx="1801825" cy="1869502"/>
          </a:xfrm>
          <a:prstGeom prst="rect">
            <a:avLst/>
          </a:prstGeom>
          <a:noFill/>
          <a:ln>
            <a:noFill/>
          </a:ln>
        </p:spPr>
      </p:pic>
      <p:pic>
        <p:nvPicPr>
          <p:cNvPr id="243" name="Google Shape;243;gd3a9b7d4e8d30b8_0"/>
          <p:cNvPicPr preferRelativeResize="0"/>
          <p:nvPr/>
        </p:nvPicPr>
        <p:blipFill rotWithShape="1">
          <a:blip r:embed="rId5">
            <a:alphaModFix/>
          </a:blip>
          <a:srcRect b="23122" l="7424" r="0" t="48007"/>
          <a:stretch/>
        </p:blipFill>
        <p:spPr>
          <a:xfrm>
            <a:off x="0" y="1183975"/>
            <a:ext cx="1883149" cy="1775726"/>
          </a:xfrm>
          <a:prstGeom prst="rect">
            <a:avLst/>
          </a:prstGeom>
          <a:noFill/>
          <a:ln>
            <a:noFill/>
          </a:ln>
        </p:spPr>
      </p:pic>
      <p:pic>
        <p:nvPicPr>
          <p:cNvPr id="244" name="Google Shape;244;gd3a9b7d4e8d30b8_0"/>
          <p:cNvPicPr preferRelativeResize="0"/>
          <p:nvPr/>
        </p:nvPicPr>
        <p:blipFill rotWithShape="1">
          <a:blip r:embed="rId6">
            <a:alphaModFix/>
          </a:blip>
          <a:srcRect b="34692" l="7424" r="0" t="20444"/>
          <a:stretch/>
        </p:blipFill>
        <p:spPr>
          <a:xfrm>
            <a:off x="1801825" y="3116650"/>
            <a:ext cx="2185051" cy="1975749"/>
          </a:xfrm>
          <a:prstGeom prst="rect">
            <a:avLst/>
          </a:prstGeom>
          <a:noFill/>
          <a:ln>
            <a:noFill/>
          </a:ln>
        </p:spPr>
      </p:pic>
      <p:sp>
        <p:nvSpPr>
          <p:cNvPr id="245" name="Google Shape;245;gd3a9b7d4e8d30b8_0"/>
          <p:cNvSpPr txBox="1"/>
          <p:nvPr/>
        </p:nvSpPr>
        <p:spPr>
          <a:xfrm flipH="1">
            <a:off x="642925" y="563224"/>
            <a:ext cx="25707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Lato"/>
                <a:ea typeface="Lato"/>
                <a:cs typeface="Lato"/>
                <a:sym typeface="Lato"/>
              </a:rPr>
              <a:t>Pemrosesan variabel numerik</a:t>
            </a:r>
            <a:endParaRPr b="1">
              <a:solidFill>
                <a:schemeClr val="accent1"/>
              </a:solidFill>
              <a:latin typeface="Lato"/>
              <a:ea typeface="Lato"/>
              <a:cs typeface="Lato"/>
              <a:sym typeface="Lato"/>
            </a:endParaRPr>
          </a:p>
        </p:txBody>
      </p:sp>
      <p:sp>
        <p:nvSpPr>
          <p:cNvPr id="246" name="Google Shape;246;gd3a9b7d4e8d30b8_0"/>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pic>
        <p:nvPicPr>
          <p:cNvPr id="247" name="Google Shape;247;gd3a9b7d4e8d30b8_0"/>
          <p:cNvPicPr preferRelativeResize="0"/>
          <p:nvPr/>
        </p:nvPicPr>
        <p:blipFill rotWithShape="1">
          <a:blip r:embed="rId7">
            <a:alphaModFix/>
          </a:blip>
          <a:srcRect b="38065" l="6191" r="0" t="35166"/>
          <a:stretch/>
        </p:blipFill>
        <p:spPr>
          <a:xfrm>
            <a:off x="3986875" y="1490825"/>
            <a:ext cx="2336299" cy="2450976"/>
          </a:xfrm>
          <a:prstGeom prst="rect">
            <a:avLst/>
          </a:prstGeom>
          <a:noFill/>
          <a:ln>
            <a:noFill/>
          </a:ln>
        </p:spPr>
      </p:pic>
      <p:sp>
        <p:nvSpPr>
          <p:cNvPr id="248" name="Google Shape;248;gd3a9b7d4e8d30b8_0"/>
          <p:cNvSpPr txBox="1"/>
          <p:nvPr/>
        </p:nvSpPr>
        <p:spPr>
          <a:xfrm>
            <a:off x="6157200" y="1183981"/>
            <a:ext cx="2986800" cy="420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chemeClr val="accent1"/>
                </a:solidFill>
                <a:latin typeface="Lato"/>
                <a:ea typeface="Lato"/>
                <a:cs typeface="Lato"/>
                <a:sym typeface="Lato"/>
              </a:rPr>
              <a:t>Analisis  Correlation GrLivArea dan SalePrice:</a:t>
            </a:r>
            <a:r>
              <a:rPr lang="en" sz="1200">
                <a:solidFill>
                  <a:schemeClr val="accent1"/>
                </a:solidFill>
                <a:latin typeface="Lato"/>
                <a:ea typeface="Lato"/>
                <a:cs typeface="Lato"/>
                <a:sym typeface="Lato"/>
              </a:rPr>
              <a:t>:</a:t>
            </a:r>
            <a:endParaRPr sz="1200">
              <a:solidFill>
                <a:schemeClr val="accent1"/>
              </a:solidFill>
              <a:latin typeface="Lato"/>
              <a:ea typeface="Lato"/>
              <a:cs typeface="Lato"/>
              <a:sym typeface="Lato"/>
            </a:endParaRPr>
          </a:p>
          <a:p>
            <a:pPr indent="-304800" lvl="0" marL="457200" rtl="0" algn="just">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Ada hubungan linear positif antara luas area dan harga rumah, ditunjukkan oleh pola titik-titik yang naik dari kiri bawah ke kanan atas.</a:t>
            </a:r>
            <a:endParaRPr sz="1200">
              <a:solidFill>
                <a:schemeClr val="accent1"/>
              </a:solidFill>
              <a:latin typeface="Lato"/>
              <a:ea typeface="Lato"/>
              <a:cs typeface="Lato"/>
              <a:sym typeface="Lato"/>
            </a:endParaRPr>
          </a:p>
          <a:p>
            <a:pPr indent="-304800" lvl="0" marL="457200" rtl="0" algn="just">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Meskipun beberapa titik menyimpang, secara umum, luas area yang lebih besar terkait dengan harga yang lebih tinggi.</a:t>
            </a:r>
            <a:endParaRPr sz="1200">
              <a:solidFill>
                <a:schemeClr val="accent1"/>
              </a:solidFill>
              <a:latin typeface="Lato"/>
              <a:ea typeface="Lato"/>
              <a:cs typeface="Lato"/>
              <a:sym typeface="Lato"/>
            </a:endParaRPr>
          </a:p>
          <a:p>
            <a:pPr indent="-304800" lvl="0" marL="457200" rtl="0" algn="just">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Terdapat beberapa outlier, serta kluster data pada rentang luas 1000-2000 dan harga 100.000-300.000.</a:t>
            </a:r>
            <a:endParaRPr sz="1200">
              <a:solidFill>
                <a:schemeClr val="accent1"/>
              </a:solidFill>
              <a:latin typeface="Lato"/>
              <a:ea typeface="Lato"/>
              <a:cs typeface="Lato"/>
              <a:sym typeface="Lato"/>
            </a:endParaRPr>
          </a:p>
          <a:p>
            <a:pPr indent="-304800" lvl="0" marL="457200" rtl="0" algn="just">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Korelasi 0.71 menunjukkan hubungan kuat, namun faktor lain seperti lokasi dan fasilitas juga berperan.</a:t>
            </a:r>
            <a:endParaRPr sz="1200">
              <a:solidFill>
                <a:schemeClr val="accent1"/>
              </a:solidFill>
              <a:latin typeface="Lato"/>
              <a:ea typeface="Lato"/>
              <a:cs typeface="Lato"/>
              <a:sym typeface="Lato"/>
            </a:endParaRPr>
          </a:p>
          <a:p>
            <a:pPr indent="0" lvl="0" marL="0" rtl="0" algn="just">
              <a:spcBef>
                <a:spcPts val="0"/>
              </a:spcBef>
              <a:spcAft>
                <a:spcPts val="0"/>
              </a:spcAft>
              <a:buNone/>
            </a:pPr>
            <a:r>
              <a:t/>
            </a:r>
            <a:endParaRPr sz="1200">
              <a:solidFill>
                <a:schemeClr val="accent1"/>
              </a:solidFill>
              <a:latin typeface="Lato"/>
              <a:ea typeface="Lato"/>
              <a:cs typeface="Lato"/>
              <a:sym typeface="Lato"/>
            </a:endParaRPr>
          </a:p>
          <a:p>
            <a:pPr indent="0" lvl="0" marL="0" rtl="0" algn="just">
              <a:spcBef>
                <a:spcPts val="0"/>
              </a:spcBef>
              <a:spcAft>
                <a:spcPts val="0"/>
              </a:spcAft>
              <a:buNone/>
            </a:pPr>
            <a:r>
              <a:t/>
            </a:r>
            <a:endParaRPr sz="1200">
              <a:solidFill>
                <a:schemeClr val="accent1"/>
              </a:solidFill>
              <a:latin typeface="Lato"/>
              <a:ea typeface="Lato"/>
              <a:cs typeface="Lato"/>
              <a:sym typeface="Lato"/>
            </a:endParaRPr>
          </a:p>
          <a:p>
            <a:pPr indent="0" lvl="0" marL="0" rtl="0" algn="just">
              <a:spcBef>
                <a:spcPts val="0"/>
              </a:spcBef>
              <a:spcAft>
                <a:spcPts val="0"/>
              </a:spcAft>
              <a:buNone/>
            </a:pPr>
            <a:r>
              <a:t/>
            </a:r>
            <a:endParaRPr sz="1200">
              <a:solidFill>
                <a:schemeClr val="accent1"/>
              </a:solidFill>
              <a:latin typeface="Lato"/>
              <a:ea typeface="Lato"/>
              <a:cs typeface="Lato"/>
              <a:sym typeface="Lato"/>
            </a:endParaRPr>
          </a:p>
        </p:txBody>
      </p:sp>
      <p:sp>
        <p:nvSpPr>
          <p:cNvPr id="249" name="Google Shape;249;gd3a9b7d4e8d30b8_0"/>
          <p:cNvSpPr txBox="1"/>
          <p:nvPr/>
        </p:nvSpPr>
        <p:spPr>
          <a:xfrm flipH="1">
            <a:off x="4521900" y="329820"/>
            <a:ext cx="16353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Lato"/>
                <a:ea typeface="Lato"/>
                <a:cs typeface="Lato"/>
                <a:sym typeface="Lato"/>
              </a:rPr>
              <a:t>Visualization 2D </a:t>
            </a:r>
            <a:endParaRPr b="1">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d3a9b7d4e8d30b8_14"/>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 Price</a:t>
            </a:r>
            <a:endParaRPr b="1" sz="3800"/>
          </a:p>
        </p:txBody>
      </p:sp>
      <p:pic>
        <p:nvPicPr>
          <p:cNvPr id="255" name="Google Shape;255;gd3a9b7d4e8d30b8_14"/>
          <p:cNvPicPr preferRelativeResize="0"/>
          <p:nvPr/>
        </p:nvPicPr>
        <p:blipFill rotWithShape="1">
          <a:blip r:embed="rId3">
            <a:alphaModFix/>
          </a:blip>
          <a:srcRect b="40171" l="8458" r="0" t="31294"/>
          <a:stretch/>
        </p:blipFill>
        <p:spPr>
          <a:xfrm>
            <a:off x="-64900" y="663796"/>
            <a:ext cx="1801075" cy="1568849"/>
          </a:xfrm>
          <a:prstGeom prst="rect">
            <a:avLst/>
          </a:prstGeom>
          <a:noFill/>
          <a:ln>
            <a:noFill/>
          </a:ln>
        </p:spPr>
      </p:pic>
      <p:pic>
        <p:nvPicPr>
          <p:cNvPr id="256" name="Google Shape;256;gd3a9b7d4e8d30b8_14"/>
          <p:cNvPicPr preferRelativeResize="0"/>
          <p:nvPr/>
        </p:nvPicPr>
        <p:blipFill rotWithShape="1">
          <a:blip r:embed="rId4">
            <a:alphaModFix/>
          </a:blip>
          <a:srcRect b="30773" l="6192" r="28000" t="42457"/>
          <a:stretch/>
        </p:blipFill>
        <p:spPr>
          <a:xfrm>
            <a:off x="0" y="3805275"/>
            <a:ext cx="1932718" cy="1338224"/>
          </a:xfrm>
          <a:prstGeom prst="rect">
            <a:avLst/>
          </a:prstGeom>
          <a:noFill/>
          <a:ln>
            <a:noFill/>
          </a:ln>
        </p:spPr>
      </p:pic>
      <p:pic>
        <p:nvPicPr>
          <p:cNvPr id="257" name="Google Shape;257;gd3a9b7d4e8d30b8_14"/>
          <p:cNvPicPr preferRelativeResize="0"/>
          <p:nvPr/>
        </p:nvPicPr>
        <p:blipFill rotWithShape="1">
          <a:blip r:embed="rId5">
            <a:alphaModFix/>
          </a:blip>
          <a:srcRect b="37468" l="7149" r="0" t="32195"/>
          <a:stretch/>
        </p:blipFill>
        <p:spPr>
          <a:xfrm>
            <a:off x="0" y="2323750"/>
            <a:ext cx="1736176" cy="1444418"/>
          </a:xfrm>
          <a:prstGeom prst="rect">
            <a:avLst/>
          </a:prstGeom>
          <a:noFill/>
          <a:ln>
            <a:noFill/>
          </a:ln>
        </p:spPr>
      </p:pic>
      <p:sp>
        <p:nvSpPr>
          <p:cNvPr id="258" name="Google Shape;258;gd3a9b7d4e8d30b8_14"/>
          <p:cNvSpPr txBox="1"/>
          <p:nvPr/>
        </p:nvSpPr>
        <p:spPr>
          <a:xfrm>
            <a:off x="1736175" y="1075961"/>
            <a:ext cx="2291700" cy="4860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accent1"/>
                </a:solidFill>
                <a:latin typeface="Lato"/>
                <a:ea typeface="Lato"/>
                <a:cs typeface="Lato"/>
                <a:sym typeface="Lato"/>
              </a:rPr>
              <a:t>Analisis Correlation GarageArea dan SalePrice:</a:t>
            </a:r>
            <a:endParaRPr b="1" sz="1100">
              <a:solidFill>
                <a:schemeClr val="accent1"/>
              </a:solidFill>
              <a:latin typeface="Lato"/>
              <a:ea typeface="Lato"/>
              <a:cs typeface="Lato"/>
              <a:sym typeface="Lato"/>
            </a:endParaRPr>
          </a:p>
          <a:p>
            <a:pPr indent="-298450" lvl="0" marL="457200" rtl="0" algn="just">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Scatterplot menunjukkan hubungan linear positif antara GarageArea dan SalePrice.</a:t>
            </a:r>
            <a:endParaRPr sz="1100">
              <a:solidFill>
                <a:schemeClr val="accent1"/>
              </a:solidFill>
              <a:latin typeface="Lato"/>
              <a:ea typeface="Lato"/>
              <a:cs typeface="Lato"/>
              <a:sym typeface="Lato"/>
            </a:endParaRPr>
          </a:p>
          <a:p>
            <a:pPr indent="-298450" lvl="0" marL="457200" rtl="0" algn="just">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Beberapa outlier dan penyebaran titik-titik yang jauh dari garis regresi menunjukkan hubungan yang tidak sepenuhnya linear.</a:t>
            </a:r>
            <a:endParaRPr sz="1100">
              <a:solidFill>
                <a:schemeClr val="accent1"/>
              </a:solidFill>
              <a:latin typeface="Lato"/>
              <a:ea typeface="Lato"/>
              <a:cs typeface="Lato"/>
              <a:sym typeface="Lato"/>
            </a:endParaRPr>
          </a:p>
          <a:p>
            <a:pPr indent="-298450" lvl="0" marL="457200" rtl="0" algn="just">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Nilai korelasi Pearson 0.61 menunjukkan hubungan yang cukup kuat, namun variabel lain seperti lokasi dan fasilitas juga memengaruhi harga rumah.</a:t>
            </a:r>
            <a:endParaRPr sz="1100">
              <a:solidFill>
                <a:schemeClr val="accent1"/>
              </a:solidFill>
              <a:latin typeface="Lato"/>
              <a:ea typeface="Lato"/>
              <a:cs typeface="Lato"/>
              <a:sym typeface="Lato"/>
            </a:endParaRPr>
          </a:p>
          <a:p>
            <a:pPr indent="0" lvl="0" marL="0" rtl="0" algn="just">
              <a:spcBef>
                <a:spcPts val="0"/>
              </a:spcBef>
              <a:spcAft>
                <a:spcPts val="0"/>
              </a:spcAft>
              <a:buNone/>
            </a:pPr>
            <a:r>
              <a:t/>
            </a:r>
            <a:endParaRPr sz="1100">
              <a:solidFill>
                <a:schemeClr val="accent1"/>
              </a:solidFill>
              <a:latin typeface="Lato"/>
              <a:ea typeface="Lato"/>
              <a:cs typeface="Lato"/>
              <a:sym typeface="Lato"/>
            </a:endParaRPr>
          </a:p>
          <a:p>
            <a:pPr indent="0" lvl="0" marL="0" rtl="0" algn="just">
              <a:spcBef>
                <a:spcPts val="0"/>
              </a:spcBef>
              <a:spcAft>
                <a:spcPts val="0"/>
              </a:spcAft>
              <a:buNone/>
            </a:pPr>
            <a:r>
              <a:t/>
            </a:r>
            <a:endParaRPr sz="1100">
              <a:solidFill>
                <a:schemeClr val="accent1"/>
              </a:solidFill>
              <a:latin typeface="Lato"/>
              <a:ea typeface="Lato"/>
              <a:cs typeface="Lato"/>
              <a:sym typeface="Lato"/>
            </a:endParaRPr>
          </a:p>
          <a:p>
            <a:pPr indent="0" lvl="0" marL="0" rtl="0" algn="just">
              <a:spcBef>
                <a:spcPts val="0"/>
              </a:spcBef>
              <a:spcAft>
                <a:spcPts val="0"/>
              </a:spcAft>
              <a:buNone/>
            </a:pPr>
            <a:r>
              <a:t/>
            </a:r>
            <a:endParaRPr sz="1100">
              <a:solidFill>
                <a:schemeClr val="accent1"/>
              </a:solidFill>
              <a:latin typeface="Lato"/>
              <a:ea typeface="Lato"/>
              <a:cs typeface="Lato"/>
              <a:sym typeface="Lato"/>
            </a:endParaRPr>
          </a:p>
          <a:p>
            <a:pPr indent="0" lvl="0" marL="0" rtl="0" algn="just">
              <a:spcBef>
                <a:spcPts val="0"/>
              </a:spcBef>
              <a:spcAft>
                <a:spcPts val="0"/>
              </a:spcAft>
              <a:buNone/>
            </a:pPr>
            <a:r>
              <a:t/>
            </a:r>
            <a:endParaRPr sz="1100">
              <a:solidFill>
                <a:schemeClr val="accent1"/>
              </a:solidFill>
              <a:latin typeface="Lato"/>
              <a:ea typeface="Lato"/>
              <a:cs typeface="Lato"/>
              <a:sym typeface="Lato"/>
            </a:endParaRPr>
          </a:p>
          <a:p>
            <a:pPr indent="0" lvl="0" marL="0" rtl="0" algn="just">
              <a:spcBef>
                <a:spcPts val="0"/>
              </a:spcBef>
              <a:spcAft>
                <a:spcPts val="0"/>
              </a:spcAft>
              <a:buNone/>
            </a:pPr>
            <a:r>
              <a:t/>
            </a:r>
            <a:endParaRPr sz="1100">
              <a:solidFill>
                <a:schemeClr val="accent1"/>
              </a:solidFill>
              <a:latin typeface="Lato"/>
              <a:ea typeface="Lato"/>
              <a:cs typeface="Lato"/>
              <a:sym typeface="Lato"/>
            </a:endParaRPr>
          </a:p>
          <a:p>
            <a:pPr indent="0" lvl="0" marL="0" rtl="0" algn="just">
              <a:spcBef>
                <a:spcPts val="0"/>
              </a:spcBef>
              <a:spcAft>
                <a:spcPts val="0"/>
              </a:spcAft>
              <a:buNone/>
            </a:pPr>
            <a:r>
              <a:t/>
            </a:r>
            <a:endParaRPr sz="1100">
              <a:solidFill>
                <a:schemeClr val="accent1"/>
              </a:solidFill>
              <a:latin typeface="Lato"/>
              <a:ea typeface="Lato"/>
              <a:cs typeface="Lato"/>
              <a:sym typeface="Lato"/>
            </a:endParaRPr>
          </a:p>
          <a:p>
            <a:pPr indent="0" lvl="0" marL="0" rtl="0" algn="just">
              <a:spcBef>
                <a:spcPts val="0"/>
              </a:spcBef>
              <a:spcAft>
                <a:spcPts val="0"/>
              </a:spcAft>
              <a:buNone/>
            </a:pPr>
            <a:r>
              <a:t/>
            </a:r>
            <a:endParaRPr sz="1100">
              <a:solidFill>
                <a:schemeClr val="accent1"/>
              </a:solidFill>
              <a:latin typeface="Lato"/>
              <a:ea typeface="Lato"/>
              <a:cs typeface="Lato"/>
              <a:sym typeface="Lato"/>
            </a:endParaRPr>
          </a:p>
          <a:p>
            <a:pPr indent="0" lvl="0" marL="0" rtl="0" algn="just">
              <a:spcBef>
                <a:spcPts val="0"/>
              </a:spcBef>
              <a:spcAft>
                <a:spcPts val="0"/>
              </a:spcAft>
              <a:buNone/>
            </a:pPr>
            <a:r>
              <a:t/>
            </a:r>
            <a:endParaRPr sz="1100">
              <a:solidFill>
                <a:schemeClr val="accent1"/>
              </a:solidFill>
              <a:latin typeface="Lato"/>
              <a:ea typeface="Lato"/>
              <a:cs typeface="Lato"/>
              <a:sym typeface="Lato"/>
            </a:endParaRPr>
          </a:p>
        </p:txBody>
      </p:sp>
      <p:pic>
        <p:nvPicPr>
          <p:cNvPr id="259" name="Google Shape;259;gd3a9b7d4e8d30b8_14"/>
          <p:cNvPicPr preferRelativeResize="0"/>
          <p:nvPr/>
        </p:nvPicPr>
        <p:blipFill rotWithShape="1">
          <a:blip r:embed="rId6">
            <a:alphaModFix/>
          </a:blip>
          <a:srcRect b="48884" l="7294" r="30570" t="25639"/>
          <a:stretch/>
        </p:blipFill>
        <p:spPr>
          <a:xfrm>
            <a:off x="4204150" y="814625"/>
            <a:ext cx="2248976" cy="2050750"/>
          </a:xfrm>
          <a:prstGeom prst="rect">
            <a:avLst/>
          </a:prstGeom>
          <a:noFill/>
          <a:ln>
            <a:noFill/>
          </a:ln>
        </p:spPr>
      </p:pic>
      <p:sp>
        <p:nvSpPr>
          <p:cNvPr id="260" name="Google Shape;260;gd3a9b7d4e8d30b8_14"/>
          <p:cNvSpPr txBox="1"/>
          <p:nvPr/>
        </p:nvSpPr>
        <p:spPr>
          <a:xfrm>
            <a:off x="4934100" y="277100"/>
            <a:ext cx="3586500" cy="3867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Hypothesis berdasarkan p-value dan alpha </a:t>
            </a:r>
            <a:endParaRPr b="1" sz="1300">
              <a:solidFill>
                <a:schemeClr val="accent1"/>
              </a:solidFill>
              <a:latin typeface="Lato"/>
              <a:ea typeface="Lato"/>
              <a:cs typeface="Lato"/>
              <a:sym typeface="Lato"/>
            </a:endParaRPr>
          </a:p>
        </p:txBody>
      </p:sp>
      <p:sp>
        <p:nvSpPr>
          <p:cNvPr id="261" name="Google Shape;261;gd3a9b7d4e8d30b8_14"/>
          <p:cNvSpPr txBox="1"/>
          <p:nvPr/>
        </p:nvSpPr>
        <p:spPr>
          <a:xfrm>
            <a:off x="6397950" y="821950"/>
            <a:ext cx="2565900" cy="1223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chemeClr val="accent1"/>
                </a:solidFill>
                <a:highlight>
                  <a:srgbClr val="D9EAD3"/>
                </a:highlight>
                <a:latin typeface="Lato"/>
                <a:ea typeface="Lato"/>
                <a:cs typeface="Lato"/>
                <a:sym typeface="Lato"/>
              </a:rPr>
              <a:t>Adapun aturan hypothesis-nya</a:t>
            </a:r>
            <a:r>
              <a:rPr b="1" lang="en" sz="1100">
                <a:solidFill>
                  <a:schemeClr val="accent1"/>
                </a:solidFill>
                <a:latin typeface="Lato"/>
                <a:ea typeface="Lato"/>
                <a:cs typeface="Lato"/>
                <a:sym typeface="Lato"/>
              </a:rPr>
              <a:t>:</a:t>
            </a:r>
            <a:endParaRPr b="1" sz="1100">
              <a:solidFill>
                <a:schemeClr val="accent1"/>
              </a:solidFill>
              <a:latin typeface="Lato"/>
              <a:ea typeface="Lato"/>
              <a:cs typeface="Lato"/>
              <a:sym typeface="Lato"/>
            </a:endParaRPr>
          </a:p>
          <a:p>
            <a:pPr indent="-298450" lvl="0" marL="457200" rtl="0" algn="just">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H0: p = significance level; tidak ada hubungan yang signifikan</a:t>
            </a:r>
            <a:endParaRPr sz="1100">
              <a:solidFill>
                <a:schemeClr val="accent1"/>
              </a:solidFill>
              <a:latin typeface="Lato"/>
              <a:ea typeface="Lato"/>
              <a:cs typeface="Lato"/>
              <a:sym typeface="Lato"/>
            </a:endParaRPr>
          </a:p>
          <a:p>
            <a:pPr indent="-298450" lvl="0" marL="457200" rtl="0" algn="just">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H1: p &lt; significance level; terdapat hubungan yang signifikan antar variabel </a:t>
            </a:r>
            <a:endParaRPr sz="1100">
              <a:solidFill>
                <a:schemeClr val="accent1"/>
              </a:solidFill>
              <a:latin typeface="Lato"/>
              <a:ea typeface="Lato"/>
              <a:cs typeface="Lato"/>
              <a:sym typeface="Lato"/>
            </a:endParaRPr>
          </a:p>
        </p:txBody>
      </p:sp>
      <p:sp>
        <p:nvSpPr>
          <p:cNvPr id="262" name="Google Shape;262;gd3a9b7d4e8d30b8_14"/>
          <p:cNvSpPr txBox="1"/>
          <p:nvPr/>
        </p:nvSpPr>
        <p:spPr>
          <a:xfrm>
            <a:off x="4204150" y="2865375"/>
            <a:ext cx="2291700" cy="191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accent1"/>
                </a:solidFill>
                <a:latin typeface="Lato"/>
                <a:ea typeface="Lato"/>
                <a:cs typeface="Lato"/>
                <a:sym typeface="Lato"/>
              </a:rPr>
              <a:t>Baik korelasi pada GrLivArea - SalePrice dan GarageArea - SalePrice keduanya berada dalam rentang 0.60 - 0.79, yang menunjukkan bahwa korelasi ini adalah positif kuat. Namun, karena nilai ini tidak mendekati 0.80 atau lebih, kekuatan korelasinya dianggap kuat tetapi belum sangat kuat</a:t>
            </a:r>
            <a:endParaRPr sz="1100">
              <a:solidFill>
                <a:schemeClr val="accent1"/>
              </a:solidFill>
              <a:latin typeface="Lato"/>
              <a:ea typeface="Lato"/>
              <a:cs typeface="Lato"/>
              <a:sym typeface="Lato"/>
            </a:endParaRPr>
          </a:p>
        </p:txBody>
      </p:sp>
      <p:pic>
        <p:nvPicPr>
          <p:cNvPr id="263" name="Google Shape;263;gd3a9b7d4e8d30b8_14"/>
          <p:cNvPicPr preferRelativeResize="0"/>
          <p:nvPr/>
        </p:nvPicPr>
        <p:blipFill rotWithShape="1">
          <a:blip r:embed="rId6">
            <a:alphaModFix/>
          </a:blip>
          <a:srcRect b="41252" l="7294" r="30570" t="51068"/>
          <a:stretch/>
        </p:blipFill>
        <p:spPr>
          <a:xfrm>
            <a:off x="6495850" y="3110825"/>
            <a:ext cx="2565900" cy="1338224"/>
          </a:xfrm>
          <a:prstGeom prst="rect">
            <a:avLst/>
          </a:prstGeom>
          <a:noFill/>
          <a:ln>
            <a:noFill/>
          </a:ln>
        </p:spPr>
      </p:pic>
      <p:cxnSp>
        <p:nvCxnSpPr>
          <p:cNvPr id="264" name="Google Shape;264;gd3a9b7d4e8d30b8_14"/>
          <p:cNvCxnSpPr>
            <a:endCxn id="265" idx="1"/>
          </p:cNvCxnSpPr>
          <p:nvPr/>
        </p:nvCxnSpPr>
        <p:spPr>
          <a:xfrm flipH="1" rot="10800000">
            <a:off x="6100800" y="2837000"/>
            <a:ext cx="751500" cy="100200"/>
          </a:xfrm>
          <a:prstGeom prst="curvedConnector3">
            <a:avLst>
              <a:gd fmla="val 50000" name="adj1"/>
            </a:avLst>
          </a:prstGeom>
          <a:noFill/>
          <a:ln cap="flat" cmpd="sng" w="9525">
            <a:solidFill>
              <a:srgbClr val="000000"/>
            </a:solidFill>
            <a:prstDash val="solid"/>
            <a:round/>
            <a:headEnd len="med" w="med" type="triangle"/>
            <a:tailEnd len="med" w="med" type="none"/>
          </a:ln>
        </p:spPr>
      </p:cxnSp>
      <p:sp>
        <p:nvSpPr>
          <p:cNvPr id="265" name="Google Shape;265;gd3a9b7d4e8d30b8_14"/>
          <p:cNvSpPr txBox="1"/>
          <p:nvPr/>
        </p:nvSpPr>
        <p:spPr>
          <a:xfrm>
            <a:off x="6852300" y="2658050"/>
            <a:ext cx="22917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highlight>
                  <a:srgbClr val="D9EAD3"/>
                </a:highlight>
                <a:latin typeface="Lato"/>
                <a:ea typeface="Lato"/>
                <a:cs typeface="Lato"/>
                <a:sym typeface="Lato"/>
              </a:rPr>
              <a:t>Adapun pertimbangan lainnya</a:t>
            </a:r>
            <a:endParaRPr b="1" sz="1100">
              <a:solidFill>
                <a:schemeClr val="accent1"/>
              </a:solidFill>
              <a:highlight>
                <a:srgbClr val="D9EAD3"/>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About Me</a:t>
            </a:r>
            <a:endParaRPr/>
          </a:p>
        </p:txBody>
      </p:sp>
      <p:sp>
        <p:nvSpPr>
          <p:cNvPr id="94" name="Google Shape;94;p3"/>
          <p:cNvSpPr txBox="1"/>
          <p:nvPr>
            <p:ph idx="1" type="body"/>
          </p:nvPr>
        </p:nvSpPr>
        <p:spPr>
          <a:xfrm>
            <a:off x="461399" y="2250425"/>
            <a:ext cx="8159400" cy="22611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just">
              <a:lnSpc>
                <a:spcPct val="115000"/>
              </a:lnSpc>
              <a:spcBef>
                <a:spcPts val="0"/>
              </a:spcBef>
              <a:spcAft>
                <a:spcPts val="0"/>
              </a:spcAft>
              <a:buNone/>
            </a:pPr>
            <a:r>
              <a:rPr b="1" lang="en" sz="1900">
                <a:latin typeface="Raleway"/>
                <a:ea typeface="Raleway"/>
                <a:cs typeface="Raleway"/>
                <a:sym typeface="Raleway"/>
              </a:rPr>
              <a:t>Bulan Nurlaela</a:t>
            </a:r>
            <a:endParaRPr b="1" sz="1900">
              <a:latin typeface="Raleway"/>
              <a:ea typeface="Raleway"/>
              <a:cs typeface="Raleway"/>
              <a:sym typeface="Raleway"/>
            </a:endParaRPr>
          </a:p>
          <a:p>
            <a:pPr indent="-328453" lvl="0" marL="457200" rtl="0" algn="just">
              <a:lnSpc>
                <a:spcPct val="115000"/>
              </a:lnSpc>
              <a:spcBef>
                <a:spcPts val="0"/>
              </a:spcBef>
              <a:spcAft>
                <a:spcPts val="0"/>
              </a:spcAft>
              <a:buSzPct val="100000"/>
              <a:buChar char="●"/>
            </a:pPr>
            <a:r>
              <a:rPr lang="en" sz="1700"/>
              <a:t>Riwayat Pendidikan</a:t>
            </a:r>
            <a:endParaRPr sz="1700"/>
          </a:p>
          <a:p>
            <a:pPr indent="-328453" lvl="1" marL="914400" rtl="0" algn="just">
              <a:lnSpc>
                <a:spcPct val="115000"/>
              </a:lnSpc>
              <a:spcBef>
                <a:spcPts val="0"/>
              </a:spcBef>
              <a:spcAft>
                <a:spcPts val="0"/>
              </a:spcAft>
              <a:buSzPct val="100000"/>
              <a:buChar char="○"/>
            </a:pPr>
            <a:r>
              <a:rPr lang="en" sz="1700"/>
              <a:t>SMK Arrahman Depok | Otomatisasi Tata Kelola Perkantoran | Nilai Akhir 83.13</a:t>
            </a:r>
            <a:endParaRPr sz="1700"/>
          </a:p>
          <a:p>
            <a:pPr indent="-328453" lvl="0" marL="457200" rtl="0" algn="just">
              <a:lnSpc>
                <a:spcPct val="115000"/>
              </a:lnSpc>
              <a:spcBef>
                <a:spcPts val="0"/>
              </a:spcBef>
              <a:spcAft>
                <a:spcPts val="0"/>
              </a:spcAft>
              <a:buSzPct val="100000"/>
              <a:buChar char="●"/>
            </a:pPr>
            <a:r>
              <a:rPr lang="en" sz="1700"/>
              <a:t>Pekerjaan</a:t>
            </a:r>
            <a:endParaRPr sz="1700"/>
          </a:p>
          <a:p>
            <a:pPr indent="-328453" lvl="1" marL="914400" rtl="0" algn="just">
              <a:lnSpc>
                <a:spcPct val="115000"/>
              </a:lnSpc>
              <a:spcBef>
                <a:spcPts val="0"/>
              </a:spcBef>
              <a:spcAft>
                <a:spcPts val="0"/>
              </a:spcAft>
              <a:buSzPct val="100000"/>
              <a:buChar char="○"/>
            </a:pPr>
            <a:r>
              <a:rPr lang="en" sz="1700"/>
              <a:t>Staff Administrasi  | Kementerian Agama kota Depok | Magang | Maret - April 2022</a:t>
            </a:r>
            <a:endParaRPr sz="1700"/>
          </a:p>
          <a:p>
            <a:pPr indent="-328453" lvl="1" marL="914400" rtl="0" algn="just">
              <a:lnSpc>
                <a:spcPct val="115000"/>
              </a:lnSpc>
              <a:spcBef>
                <a:spcPts val="0"/>
              </a:spcBef>
              <a:spcAft>
                <a:spcPts val="0"/>
              </a:spcAft>
              <a:buSzPct val="100000"/>
              <a:buChar char="○"/>
            </a:pPr>
            <a:r>
              <a:rPr lang="en" sz="1700"/>
              <a:t>Petugas Pemutakhiran Data Pemilih Pemilihan Daerah | Paruh Waktu |  Agustus - September 2024</a:t>
            </a:r>
            <a:endParaRPr sz="14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d3a9b7d4e8d30b8_38"/>
          <p:cNvSpPr txBox="1"/>
          <p:nvPr/>
        </p:nvSpPr>
        <p:spPr>
          <a:xfrm>
            <a:off x="1195200" y="860402"/>
            <a:ext cx="6753600" cy="3422700"/>
          </a:xfrm>
          <a:prstGeom prst="rect">
            <a:avLst/>
          </a:prstGeom>
          <a:solidFill>
            <a:srgbClr val="F3F3F3"/>
          </a:solid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b="1" lang="en" sz="2400">
                <a:solidFill>
                  <a:schemeClr val="accent1"/>
                </a:solidFill>
                <a:latin typeface="Lato"/>
                <a:ea typeface="Lato"/>
                <a:cs typeface="Lato"/>
                <a:sym typeface="Lato"/>
              </a:rPr>
              <a:t>Conclusion</a:t>
            </a:r>
            <a:r>
              <a:rPr lang="en" sz="1100">
                <a:solidFill>
                  <a:schemeClr val="accent1"/>
                </a:solidFill>
                <a:latin typeface="Lato"/>
                <a:ea typeface="Lato"/>
                <a:cs typeface="Lato"/>
                <a:sym typeface="Lato"/>
              </a:rPr>
              <a:t> </a:t>
            </a:r>
            <a:endParaRPr sz="1100">
              <a:solidFill>
                <a:schemeClr val="accent1"/>
              </a:solidFill>
              <a:latin typeface="Lato"/>
              <a:ea typeface="Lato"/>
              <a:cs typeface="Lato"/>
              <a:sym typeface="Lato"/>
            </a:endParaRPr>
          </a:p>
          <a:p>
            <a:pPr indent="-298450" lvl="0" marL="457200" rtl="0" algn="just">
              <a:lnSpc>
                <a:spcPct val="200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Variabel kategorikal Utilities, HouseStyle, dan ExterQual </a:t>
            </a:r>
            <a:r>
              <a:rPr b="1" lang="en" sz="1100">
                <a:solidFill>
                  <a:schemeClr val="accent1"/>
                </a:solidFill>
                <a:latin typeface="Lato"/>
                <a:ea typeface="Lato"/>
                <a:cs typeface="Lato"/>
                <a:sym typeface="Lato"/>
              </a:rPr>
              <a:t>menunjukkan</a:t>
            </a:r>
            <a:r>
              <a:rPr lang="en" sz="1100">
                <a:solidFill>
                  <a:schemeClr val="accent1"/>
                </a:solidFill>
                <a:latin typeface="Lato"/>
                <a:ea typeface="Lato"/>
                <a:cs typeface="Lato"/>
                <a:sym typeface="Lato"/>
              </a:rPr>
              <a:t> </a:t>
            </a:r>
            <a:r>
              <a:rPr lang="en" sz="1100">
                <a:solidFill>
                  <a:schemeClr val="accent1"/>
                </a:solidFill>
                <a:latin typeface="Lato"/>
                <a:ea typeface="Lato"/>
                <a:cs typeface="Lato"/>
                <a:sym typeface="Lato"/>
              </a:rPr>
              <a:t>distribusi </a:t>
            </a:r>
            <a:r>
              <a:rPr lang="en" sz="1100">
                <a:solidFill>
                  <a:schemeClr val="accent1"/>
                </a:solidFill>
                <a:latin typeface="Lato"/>
                <a:ea typeface="Lato"/>
                <a:cs typeface="Lato"/>
                <a:sym typeface="Lato"/>
              </a:rPr>
              <a:t>yang tidak </a:t>
            </a:r>
            <a:r>
              <a:rPr lang="en" sz="1100">
                <a:solidFill>
                  <a:schemeClr val="accent1"/>
                </a:solidFill>
                <a:latin typeface="Lato"/>
                <a:ea typeface="Lato"/>
                <a:cs typeface="Lato"/>
                <a:sym typeface="Lato"/>
              </a:rPr>
              <a:t>normal dengan adanya outlier, skewness, dan ketimpangan.</a:t>
            </a:r>
            <a:endParaRPr sz="1100">
              <a:solidFill>
                <a:schemeClr val="accent1"/>
              </a:solidFill>
              <a:latin typeface="Lato"/>
              <a:ea typeface="Lato"/>
              <a:cs typeface="Lato"/>
              <a:sym typeface="Lato"/>
            </a:endParaRPr>
          </a:p>
          <a:p>
            <a:pPr indent="-298450" lvl="0" marL="457200" rtl="0" algn="just">
              <a:lnSpc>
                <a:spcPct val="200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Variabel numerik mengalami right skewness dan outlier yang menyebabkan distribusi tidak normal, </a:t>
            </a:r>
            <a:r>
              <a:rPr b="1" lang="en" sz="1100">
                <a:solidFill>
                  <a:schemeClr val="accent1"/>
                </a:solidFill>
                <a:latin typeface="Lato"/>
                <a:ea typeface="Lato"/>
                <a:cs typeface="Lato"/>
                <a:sym typeface="Lato"/>
              </a:rPr>
              <a:t>sehingga perlu</a:t>
            </a:r>
            <a:r>
              <a:rPr lang="en" sz="1100">
                <a:solidFill>
                  <a:schemeClr val="accent1"/>
                </a:solidFill>
                <a:latin typeface="Lato"/>
                <a:ea typeface="Lato"/>
                <a:cs typeface="Lato"/>
                <a:sym typeface="Lato"/>
              </a:rPr>
              <a:t> dilakukan transformasi. Setelah transformasi pada variabel numerik seperti SalePrice, GrLivArea, PoolArea, dan GarageArea, distribusi </a:t>
            </a:r>
            <a:r>
              <a:rPr b="1" lang="en" sz="1100">
                <a:solidFill>
                  <a:schemeClr val="accent1"/>
                </a:solidFill>
                <a:latin typeface="Lato"/>
                <a:ea typeface="Lato"/>
                <a:cs typeface="Lato"/>
                <a:sym typeface="Lato"/>
              </a:rPr>
              <a:t>mendekati</a:t>
            </a:r>
            <a:r>
              <a:rPr lang="en" sz="1100">
                <a:solidFill>
                  <a:schemeClr val="accent1"/>
                </a:solidFill>
                <a:latin typeface="Lato"/>
                <a:ea typeface="Lato"/>
                <a:cs typeface="Lato"/>
                <a:sym typeface="Lato"/>
              </a:rPr>
              <a:t> normal dan lebih simetris.</a:t>
            </a:r>
            <a:endParaRPr sz="1100">
              <a:solidFill>
                <a:schemeClr val="accent1"/>
              </a:solidFill>
              <a:latin typeface="Lato"/>
              <a:ea typeface="Lato"/>
              <a:cs typeface="Lato"/>
              <a:sym typeface="Lato"/>
            </a:endParaRPr>
          </a:p>
          <a:p>
            <a:pPr indent="-298450" lvl="0" marL="457200" rtl="0" algn="just">
              <a:lnSpc>
                <a:spcPct val="200000"/>
              </a:lnSpc>
              <a:spcBef>
                <a:spcPts val="0"/>
              </a:spcBef>
              <a:spcAft>
                <a:spcPts val="0"/>
              </a:spcAft>
              <a:buClr>
                <a:schemeClr val="accent1"/>
              </a:buClr>
              <a:buSzPts val="1100"/>
              <a:buFont typeface="Lato"/>
              <a:buChar char="●"/>
            </a:pPr>
            <a:r>
              <a:rPr b="1" lang="en" sz="1100">
                <a:solidFill>
                  <a:schemeClr val="accent1"/>
                </a:solidFill>
                <a:latin typeface="Lato"/>
                <a:ea typeface="Lato"/>
                <a:cs typeface="Lato"/>
                <a:sym typeface="Lato"/>
              </a:rPr>
              <a:t>Terdapat</a:t>
            </a:r>
            <a:r>
              <a:rPr lang="en" sz="1100">
                <a:solidFill>
                  <a:schemeClr val="accent1"/>
                </a:solidFill>
                <a:latin typeface="Lato"/>
                <a:ea typeface="Lato"/>
                <a:cs typeface="Lato"/>
                <a:sym typeface="Lato"/>
              </a:rPr>
              <a:t> hubungan linear signifikan antara variabel independen dan dependen, yang </a:t>
            </a:r>
            <a:r>
              <a:rPr b="1" lang="en" sz="1100">
                <a:solidFill>
                  <a:schemeClr val="accent1"/>
                </a:solidFill>
                <a:latin typeface="Lato"/>
                <a:ea typeface="Lato"/>
                <a:cs typeface="Lato"/>
                <a:sym typeface="Lato"/>
              </a:rPr>
              <a:t>menolak</a:t>
            </a:r>
            <a:r>
              <a:rPr lang="en" sz="1100">
                <a:solidFill>
                  <a:schemeClr val="accent1"/>
                </a:solidFill>
                <a:latin typeface="Lato"/>
                <a:ea typeface="Lato"/>
                <a:cs typeface="Lato"/>
                <a:sym typeface="Lato"/>
              </a:rPr>
              <a:t> hipotesis nol (H0).</a:t>
            </a:r>
            <a:endParaRPr sz="1100">
              <a:solidFill>
                <a:schemeClr val="accent1"/>
              </a:solidFill>
              <a:latin typeface="Lato"/>
              <a:ea typeface="Lato"/>
              <a:cs typeface="Lato"/>
              <a:sym typeface="Lato"/>
            </a:endParaRPr>
          </a:p>
          <a:p>
            <a:pPr indent="-298450" lvl="0" marL="457200" rtl="0" algn="just">
              <a:lnSpc>
                <a:spcPct val="200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Meski korelasi signifikan, </a:t>
            </a:r>
            <a:r>
              <a:rPr b="1" lang="en" sz="1100">
                <a:solidFill>
                  <a:schemeClr val="accent1"/>
                </a:solidFill>
                <a:latin typeface="Lato"/>
                <a:ea typeface="Lato"/>
                <a:cs typeface="Lato"/>
                <a:sym typeface="Lato"/>
              </a:rPr>
              <a:t>faktor lain seperti</a:t>
            </a:r>
            <a:r>
              <a:rPr lang="en" sz="1100">
                <a:solidFill>
                  <a:schemeClr val="accent1"/>
                </a:solidFill>
                <a:latin typeface="Lato"/>
                <a:ea typeface="Lato"/>
                <a:cs typeface="Lato"/>
                <a:sym typeface="Lato"/>
              </a:rPr>
              <a:t> lokasi, kondisi rumah, dan kondisi pasar juga mempengaruhi harga rumah, sehingga diperlukan analisis lebih mendalam.</a:t>
            </a:r>
            <a:endParaRPr sz="1100">
              <a:solidFill>
                <a:schemeClr val="accent1"/>
              </a:solidFill>
              <a:latin typeface="Lato"/>
              <a:ea typeface="Lato"/>
              <a:cs typeface="Lato"/>
              <a:sym typeface="Lato"/>
            </a:endParaRPr>
          </a:p>
          <a:p>
            <a:pPr indent="0" lvl="0" marL="0" rtl="0" algn="just">
              <a:lnSpc>
                <a:spcPct val="200000"/>
              </a:lnSpc>
              <a:spcBef>
                <a:spcPts val="0"/>
              </a:spcBef>
              <a:spcAft>
                <a:spcPts val="0"/>
              </a:spcAft>
              <a:buNone/>
            </a:pPr>
            <a:r>
              <a:t/>
            </a:r>
            <a:endParaRPr sz="1100">
              <a:solidFill>
                <a:schemeClr val="accent1"/>
              </a:solidFill>
              <a:latin typeface="Lato"/>
              <a:ea typeface="Lato"/>
              <a:cs typeface="Lato"/>
              <a:sym typeface="Lato"/>
            </a:endParaRPr>
          </a:p>
          <a:p>
            <a:pPr indent="0" lvl="0" marL="0" rtl="0" algn="just">
              <a:lnSpc>
                <a:spcPct val="200000"/>
              </a:lnSpc>
              <a:spcBef>
                <a:spcPts val="0"/>
              </a:spcBef>
              <a:spcAft>
                <a:spcPts val="0"/>
              </a:spcAft>
              <a:buNone/>
            </a:pPr>
            <a:r>
              <a:t/>
            </a:r>
            <a:endParaRPr sz="1100">
              <a:solidFill>
                <a:schemeClr val="accent1"/>
              </a:solidFill>
              <a:latin typeface="Lato"/>
              <a:ea typeface="Lato"/>
              <a:cs typeface="Lato"/>
              <a:sym typeface="Lato"/>
            </a:endParaRPr>
          </a:p>
          <a:p>
            <a:pPr indent="0" lvl="0" marL="0" rtl="0" algn="just">
              <a:lnSpc>
                <a:spcPct val="200000"/>
              </a:lnSpc>
              <a:spcBef>
                <a:spcPts val="0"/>
              </a:spcBef>
              <a:spcAft>
                <a:spcPts val="0"/>
              </a:spcAft>
              <a:buNone/>
            </a:pPr>
            <a:r>
              <a:t/>
            </a:r>
            <a:endParaRPr sz="1100">
              <a:solidFill>
                <a:schemeClr val="accent1"/>
              </a:solidFill>
              <a:latin typeface="Lato"/>
              <a:ea typeface="Lato"/>
              <a:cs typeface="Lato"/>
              <a:sym typeface="Lato"/>
            </a:endParaRPr>
          </a:p>
          <a:p>
            <a:pPr indent="0" lvl="0" marL="0" rtl="0" algn="just">
              <a:lnSpc>
                <a:spcPct val="200000"/>
              </a:lnSpc>
              <a:spcBef>
                <a:spcPts val="0"/>
              </a:spcBef>
              <a:spcAft>
                <a:spcPts val="0"/>
              </a:spcAft>
              <a:buNone/>
            </a:pPr>
            <a:r>
              <a:t/>
            </a:r>
            <a:endParaRPr sz="1100">
              <a:solidFill>
                <a:schemeClr val="accent1"/>
              </a:solidFill>
              <a:latin typeface="Lato"/>
              <a:ea typeface="Lato"/>
              <a:cs typeface="Lato"/>
              <a:sym typeface="Lato"/>
            </a:endParaRPr>
          </a:p>
          <a:p>
            <a:pPr indent="0" lvl="0" marL="0" rtl="0" algn="just">
              <a:lnSpc>
                <a:spcPct val="200000"/>
              </a:lnSpc>
              <a:spcBef>
                <a:spcPts val="0"/>
              </a:spcBef>
              <a:spcAft>
                <a:spcPts val="0"/>
              </a:spcAft>
              <a:buNone/>
            </a:pPr>
            <a:r>
              <a:t/>
            </a:r>
            <a:endParaRPr sz="1100">
              <a:solidFill>
                <a:schemeClr val="accent1"/>
              </a:solidFill>
              <a:latin typeface="Lato"/>
              <a:ea typeface="Lato"/>
              <a:cs typeface="Lato"/>
              <a:sym typeface="Lato"/>
            </a:endParaRPr>
          </a:p>
        </p:txBody>
      </p:sp>
      <p:sp>
        <p:nvSpPr>
          <p:cNvPr id="271" name="Google Shape;271;gd3a9b7d4e8d30b8_38"/>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Housing</a:t>
            </a:r>
            <a:r>
              <a:rPr b="1" lang="en" sz="2000"/>
              <a:t> Price</a:t>
            </a:r>
            <a:endParaRPr b="1" sz="3800"/>
          </a:p>
        </p:txBody>
      </p:sp>
      <p:sp>
        <p:nvSpPr>
          <p:cNvPr id="272" name="Google Shape;272;gd3a9b7d4e8d30b8_38"/>
          <p:cNvSpPr txBox="1"/>
          <p:nvPr/>
        </p:nvSpPr>
        <p:spPr>
          <a:xfrm>
            <a:off x="4324503" y="108900"/>
            <a:ext cx="1153200" cy="4638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latin typeface="Lato"/>
                <a:ea typeface="Lato"/>
                <a:cs typeface="Lato"/>
                <a:sym typeface="Lato"/>
              </a:rPr>
              <a:t>End</a:t>
            </a:r>
            <a:endParaRPr b="1" sz="18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d3a9b7d4e8d30b8_59"/>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02: </a:t>
            </a:r>
            <a:r>
              <a:rPr lang="en" sz="2000"/>
              <a:t>Machine Learning </a:t>
            </a:r>
            <a:endParaRPr b="1" sz="3800"/>
          </a:p>
        </p:txBody>
      </p:sp>
      <p:sp>
        <p:nvSpPr>
          <p:cNvPr id="278" name="Google Shape;278;gd3a9b7d4e8d30b8_59"/>
          <p:cNvSpPr txBox="1"/>
          <p:nvPr>
            <p:ph idx="1" type="body"/>
          </p:nvPr>
        </p:nvSpPr>
        <p:spPr>
          <a:xfrm>
            <a:off x="311700" y="840428"/>
            <a:ext cx="8520600" cy="3893700"/>
          </a:xfrm>
          <a:prstGeom prst="rect">
            <a:avLst/>
          </a:prstGeom>
          <a:solidFill>
            <a:srgbClr val="FFFFFF"/>
          </a:solidFill>
          <a:ln>
            <a:noFill/>
          </a:ln>
        </p:spPr>
        <p:txBody>
          <a:bodyPr anchorCtr="0" anchor="t" bIns="91425" lIns="91425" spcFirstLastPara="1" rIns="91425" wrap="square" tIns="91425">
            <a:normAutofit fontScale="85000" lnSpcReduction="10000"/>
          </a:bodyPr>
          <a:lstStyle/>
          <a:p>
            <a:pPr indent="0" lvl="0" marL="0" rtl="0" algn="l">
              <a:lnSpc>
                <a:spcPct val="150000"/>
              </a:lnSpc>
              <a:spcBef>
                <a:spcPts val="0"/>
              </a:spcBef>
              <a:spcAft>
                <a:spcPts val="0"/>
              </a:spcAft>
              <a:buNone/>
            </a:pPr>
            <a:r>
              <a:rPr b="1" lang="en" sz="1800">
                <a:highlight>
                  <a:srgbClr val="F3F3F3"/>
                </a:highlight>
              </a:rPr>
              <a:t>Background Overview</a:t>
            </a:r>
            <a:endParaRPr b="1" sz="1800">
              <a:highlight>
                <a:srgbClr val="F3F3F3"/>
              </a:highlight>
            </a:endParaRPr>
          </a:p>
          <a:p>
            <a:pPr indent="0" lvl="0" marL="0" rtl="0" algn="l">
              <a:lnSpc>
                <a:spcPct val="150000"/>
              </a:lnSpc>
              <a:spcBef>
                <a:spcPts val="1200"/>
              </a:spcBef>
              <a:spcAft>
                <a:spcPts val="0"/>
              </a:spcAft>
              <a:buNone/>
            </a:pPr>
            <a:r>
              <a:rPr lang="en" sz="1500"/>
              <a:t>Dalam era informasi saat ini, banyaknya data yang tersedia mengenai properti, seperti ukuran, lokasi, dan kualitas bangunan, dapat memberikan wawasan yang berharga jika dianalisis dengan tepat. Data ini, ketika digabungkan dan dianalisis, dapat membantu dalam memahami dinamika pasar serta memberikan panduan bagi keputusan investasi. Penelitian sebelumnya menunjukkan bahwa variabel seperti lokasi dan ukuran tanah memainkan peran penting dalam menentukan harga properti, tetapi hubungan ini belum sepenuhnya dipahami. </a:t>
            </a:r>
            <a:endParaRPr sz="1500"/>
          </a:p>
          <a:p>
            <a:pPr indent="0" lvl="0" marL="0" rtl="0" algn="l">
              <a:lnSpc>
                <a:spcPct val="150000"/>
              </a:lnSpc>
              <a:spcBef>
                <a:spcPts val="1200"/>
              </a:spcBef>
              <a:spcAft>
                <a:spcPts val="0"/>
              </a:spcAft>
              <a:buNone/>
            </a:pPr>
            <a:r>
              <a:rPr b="1" lang="en" sz="1800">
                <a:highlight>
                  <a:srgbClr val="F3F3F3"/>
                </a:highlight>
              </a:rPr>
              <a:t>Rumusan Masalah</a:t>
            </a:r>
            <a:r>
              <a:rPr b="1" lang="en" sz="1400">
                <a:highlight>
                  <a:srgbClr val="F3F3F3"/>
                </a:highlight>
              </a:rPr>
              <a:t>:</a:t>
            </a:r>
            <a:r>
              <a:rPr b="1" lang="en" sz="1400"/>
              <a:t> </a:t>
            </a:r>
            <a:r>
              <a:rPr lang="en" sz="1600"/>
              <a:t>Apa saja faktor-faktor yang mempengaruhi harga jual properti dalam dataset "Housing Price"?</a:t>
            </a:r>
            <a:endParaRPr sz="1600"/>
          </a:p>
          <a:p>
            <a:pPr indent="0" lvl="0" marL="0" rtl="0" algn="l">
              <a:lnSpc>
                <a:spcPct val="150000"/>
              </a:lnSpc>
              <a:spcBef>
                <a:spcPts val="1200"/>
              </a:spcBef>
              <a:spcAft>
                <a:spcPts val="0"/>
              </a:spcAft>
              <a:buNone/>
            </a:pPr>
            <a:r>
              <a:rPr b="1" lang="en" sz="2100">
                <a:highlight>
                  <a:srgbClr val="F3F3F3"/>
                </a:highlight>
              </a:rPr>
              <a:t>Metode Analisis</a:t>
            </a:r>
            <a:r>
              <a:rPr b="1" lang="en" sz="2100"/>
              <a:t>:</a:t>
            </a:r>
            <a:r>
              <a:rPr b="1" lang="en" sz="1600"/>
              <a:t> </a:t>
            </a:r>
            <a:r>
              <a:rPr lang="en" sz="1600"/>
              <a:t>Exploratory Data Analysis </a:t>
            </a:r>
            <a:endParaRPr sz="1600"/>
          </a:p>
          <a:p>
            <a:pPr indent="0" lvl="0" marL="0" rtl="0" algn="l">
              <a:lnSpc>
                <a:spcPct val="150000"/>
              </a:lnSpc>
              <a:spcBef>
                <a:spcPts val="1200"/>
              </a:spcBef>
              <a:spcAft>
                <a:spcPts val="12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d3a9b7d4e8d30b8_53"/>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03: Machine Learning</a:t>
            </a:r>
            <a:endParaRPr b="1" sz="3800"/>
          </a:p>
        </p:txBody>
      </p:sp>
      <p:sp>
        <p:nvSpPr>
          <p:cNvPr id="284" name="Google Shape;284;gd3a9b7d4e8d30b8_53"/>
          <p:cNvSpPr txBox="1"/>
          <p:nvPr>
            <p:ph idx="1" type="body"/>
          </p:nvPr>
        </p:nvSpPr>
        <p:spPr>
          <a:xfrm>
            <a:off x="311700" y="783450"/>
            <a:ext cx="8520600" cy="3785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 u="sng">
                <a:solidFill>
                  <a:srgbClr val="0D0D0D"/>
                </a:solidFill>
              </a:rPr>
              <a:t>Instruksi:</a:t>
            </a:r>
            <a:endParaRPr b="1">
              <a:solidFill>
                <a:schemeClr val="dk1"/>
              </a:solidFill>
              <a:highlight>
                <a:schemeClr val="accent6"/>
              </a:highlight>
            </a:endParaRPr>
          </a:p>
          <a:p>
            <a:pPr indent="0" lvl="0" marL="0" rtl="0" algn="l">
              <a:lnSpc>
                <a:spcPct val="115000"/>
              </a:lnSpc>
              <a:spcBef>
                <a:spcPts val="0"/>
              </a:spcBef>
              <a:spcAft>
                <a:spcPts val="0"/>
              </a:spcAft>
              <a:buSzPts val="1300"/>
              <a:buNone/>
            </a:pPr>
            <a:r>
              <a:rPr b="1" lang="en">
                <a:solidFill>
                  <a:schemeClr val="dk1"/>
                </a:solidFill>
                <a:highlight>
                  <a:schemeClr val="accent6"/>
                </a:highlight>
              </a:rPr>
              <a:t>Overview - Background Problem Project</a:t>
            </a:r>
            <a:endParaRPr b="1">
              <a:solidFill>
                <a:schemeClr val="dk1"/>
              </a:solidFill>
              <a:highlight>
                <a:schemeClr val="accent6"/>
              </a:highlight>
            </a:endParaRPr>
          </a:p>
          <a:p>
            <a:pPr indent="-311150" lvl="0" marL="457200" rtl="0" algn="l">
              <a:lnSpc>
                <a:spcPct val="115000"/>
              </a:lnSpc>
              <a:spcBef>
                <a:spcPts val="1200"/>
              </a:spcBef>
              <a:spcAft>
                <a:spcPts val="0"/>
              </a:spcAft>
              <a:buClr>
                <a:schemeClr val="dk1"/>
              </a:buClr>
              <a:buSzPts val="1300"/>
              <a:buChar char="●"/>
            </a:pPr>
            <a:r>
              <a:rPr lang="en">
                <a:solidFill>
                  <a:schemeClr val="dk1"/>
                </a:solidFill>
              </a:rPr>
              <a:t>Penjelasan tentang masalah atau tantangan yang ingin dipecahkan dalam project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Informasi latar belakang yang relevan terkait masalah yang dibahas</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Tujuan dan hasil yang diharapkan dari project</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Penjelasan singkat tentang cara dalam penyelesaian masalah</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Dan lainnya</a:t>
            </a:r>
            <a:endParaRPr>
              <a:solidFill>
                <a:schemeClr val="dk1"/>
              </a:solidFill>
            </a:endParaRPr>
          </a:p>
          <a:p>
            <a:pPr indent="0" lvl="0" marL="0" rtl="0" algn="l">
              <a:lnSpc>
                <a:spcPct val="115000"/>
              </a:lnSpc>
              <a:spcBef>
                <a:spcPts val="1200"/>
              </a:spcBef>
              <a:spcAft>
                <a:spcPts val="1200"/>
              </a:spcAft>
              <a:buSzPts val="1300"/>
              <a:buNone/>
            </a:pPr>
            <a:r>
              <a:t/>
            </a:r>
            <a:endParaRPr>
              <a:solidFill>
                <a:schemeClr val="dk1"/>
              </a:solidFill>
            </a:endParaRPr>
          </a:p>
        </p:txBody>
      </p:sp>
      <p:sp>
        <p:nvSpPr>
          <p:cNvPr id="285" name="Google Shape;285;gd3a9b7d4e8d30b8_53"/>
          <p:cNvSpPr txBox="1"/>
          <p:nvPr/>
        </p:nvSpPr>
        <p:spPr>
          <a:xfrm>
            <a:off x="208650" y="4053650"/>
            <a:ext cx="8726700" cy="823500"/>
          </a:xfrm>
          <a:prstGeom prst="rect">
            <a:avLst/>
          </a:prstGeom>
          <a:solidFill>
            <a:srgbClr val="C9DAF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Study case 3</a:t>
            </a:r>
            <a:br>
              <a:rPr b="0" i="0" lang="en" sz="1400" u="none" cap="none" strike="noStrike">
                <a:solidFill>
                  <a:schemeClr val="dk2"/>
                </a:solidFill>
                <a:latin typeface="Arial"/>
                <a:ea typeface="Arial"/>
                <a:cs typeface="Arial"/>
                <a:sym typeface="Arial"/>
              </a:rPr>
            </a:br>
            <a:r>
              <a:rPr b="0" i="0" lang="en" sz="1400" u="none" cap="none" strike="noStrike">
                <a:solidFill>
                  <a:schemeClr val="dk1"/>
                </a:solidFill>
                <a:latin typeface="Arial"/>
                <a:ea typeface="Arial"/>
                <a:cs typeface="Arial"/>
                <a:sym typeface="Arial"/>
              </a:rPr>
              <a:t>Tugas study case 3, kamu bisa memilih topik dan dataset yang ingin kamu kerjakan. Langkah panduannya kamu baca di panduan pengisian project ya!</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3"/>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03: Machine Learning</a:t>
            </a:r>
            <a:endParaRPr b="1" sz="2000"/>
          </a:p>
        </p:txBody>
      </p:sp>
      <p:pic>
        <p:nvPicPr>
          <p:cNvPr id="291" name="Google Shape;291;p13"/>
          <p:cNvPicPr preferRelativeResize="0"/>
          <p:nvPr/>
        </p:nvPicPr>
        <p:blipFill>
          <a:blip r:embed="rId3">
            <a:alphaModFix/>
          </a:blip>
          <a:stretch>
            <a:fillRect/>
          </a:stretch>
        </p:blipFill>
        <p:spPr>
          <a:xfrm>
            <a:off x="-152400" y="725100"/>
            <a:ext cx="9548820" cy="4200952"/>
          </a:xfrm>
          <a:prstGeom prst="rect">
            <a:avLst/>
          </a:prstGeom>
          <a:noFill/>
          <a:ln>
            <a:noFill/>
          </a:ln>
        </p:spPr>
      </p:pic>
      <p:sp>
        <p:nvSpPr>
          <p:cNvPr id="292" name="Google Shape;292;p13"/>
          <p:cNvSpPr txBox="1"/>
          <p:nvPr/>
        </p:nvSpPr>
        <p:spPr>
          <a:xfrm>
            <a:off x="3716400" y="725100"/>
            <a:ext cx="1711200" cy="55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accent1"/>
                </a:solidFill>
                <a:latin typeface="Lato"/>
                <a:ea typeface="Lato"/>
                <a:cs typeface="Lato"/>
                <a:sym typeface="Lato"/>
              </a:rPr>
              <a:t>Flowchart </a:t>
            </a:r>
            <a:endParaRPr b="1" sz="24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4"/>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03: Machine Learning</a:t>
            </a:r>
            <a:endParaRPr b="1" sz="2000"/>
          </a:p>
        </p:txBody>
      </p:sp>
      <p:pic>
        <p:nvPicPr>
          <p:cNvPr id="298" name="Google Shape;298;p14"/>
          <p:cNvPicPr preferRelativeResize="0"/>
          <p:nvPr/>
        </p:nvPicPr>
        <p:blipFill rotWithShape="1">
          <a:blip r:embed="rId3">
            <a:alphaModFix/>
          </a:blip>
          <a:srcRect b="12122" l="6463" r="0" t="22100"/>
          <a:stretch/>
        </p:blipFill>
        <p:spPr>
          <a:xfrm>
            <a:off x="2413800" y="897650"/>
            <a:ext cx="1262399" cy="2022145"/>
          </a:xfrm>
          <a:prstGeom prst="rect">
            <a:avLst/>
          </a:prstGeom>
          <a:noFill/>
          <a:ln>
            <a:noFill/>
          </a:ln>
        </p:spPr>
      </p:pic>
      <p:pic>
        <p:nvPicPr>
          <p:cNvPr id="299" name="Google Shape;299;p14"/>
          <p:cNvPicPr preferRelativeResize="0"/>
          <p:nvPr/>
        </p:nvPicPr>
        <p:blipFill rotWithShape="1">
          <a:blip r:embed="rId4">
            <a:alphaModFix/>
          </a:blip>
          <a:srcRect b="43212" l="5042" r="0" t="16745"/>
          <a:stretch/>
        </p:blipFill>
        <p:spPr>
          <a:xfrm>
            <a:off x="226025" y="1101000"/>
            <a:ext cx="1929901" cy="2654996"/>
          </a:xfrm>
          <a:prstGeom prst="rect">
            <a:avLst/>
          </a:prstGeom>
          <a:noFill/>
          <a:ln>
            <a:noFill/>
          </a:ln>
        </p:spPr>
      </p:pic>
      <p:pic>
        <p:nvPicPr>
          <p:cNvPr id="300" name="Google Shape;300;p14"/>
          <p:cNvPicPr preferRelativeResize="0"/>
          <p:nvPr/>
        </p:nvPicPr>
        <p:blipFill rotWithShape="1">
          <a:blip r:embed="rId5">
            <a:alphaModFix/>
          </a:blip>
          <a:srcRect b="24091" l="8663" r="5646" t="25082"/>
          <a:stretch/>
        </p:blipFill>
        <p:spPr>
          <a:xfrm>
            <a:off x="3839440" y="897649"/>
            <a:ext cx="1496736" cy="2022149"/>
          </a:xfrm>
          <a:prstGeom prst="rect">
            <a:avLst/>
          </a:prstGeom>
          <a:noFill/>
          <a:ln>
            <a:noFill/>
          </a:ln>
        </p:spPr>
      </p:pic>
      <p:sp>
        <p:nvSpPr>
          <p:cNvPr id="301" name="Google Shape;301;p14"/>
          <p:cNvSpPr txBox="1"/>
          <p:nvPr/>
        </p:nvSpPr>
        <p:spPr>
          <a:xfrm>
            <a:off x="1074175" y="1210107"/>
            <a:ext cx="1262400" cy="434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accent1"/>
                </a:solidFill>
                <a:highlight>
                  <a:srgbClr val="D9EAD3"/>
                </a:highlight>
                <a:latin typeface="Lato"/>
                <a:ea typeface="Lato"/>
                <a:cs typeface="Lato"/>
                <a:sym typeface="Lato"/>
              </a:rPr>
              <a:t>Mengimport Library, package dan dataset</a:t>
            </a:r>
            <a:endParaRPr sz="800">
              <a:solidFill>
                <a:schemeClr val="accent1"/>
              </a:solidFill>
              <a:highlight>
                <a:srgbClr val="D9EAD3"/>
              </a:highlight>
              <a:latin typeface="Lato"/>
              <a:ea typeface="Lato"/>
              <a:cs typeface="Lato"/>
              <a:sym typeface="Lato"/>
            </a:endParaRPr>
          </a:p>
        </p:txBody>
      </p:sp>
      <p:sp>
        <p:nvSpPr>
          <p:cNvPr id="302" name="Google Shape;302;p14"/>
          <p:cNvSpPr txBox="1"/>
          <p:nvPr/>
        </p:nvSpPr>
        <p:spPr>
          <a:xfrm>
            <a:off x="1575379" y="2070417"/>
            <a:ext cx="7842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For kaggle notebook </a:t>
            </a:r>
            <a:endParaRPr sz="800">
              <a:solidFill>
                <a:schemeClr val="accent1"/>
              </a:solidFill>
              <a:highlight>
                <a:srgbClr val="D9EAD3"/>
              </a:highlight>
              <a:latin typeface="Lato"/>
              <a:ea typeface="Lato"/>
              <a:cs typeface="Lato"/>
              <a:sym typeface="Lato"/>
            </a:endParaRPr>
          </a:p>
        </p:txBody>
      </p:sp>
      <p:sp>
        <p:nvSpPr>
          <p:cNvPr id="303" name="Google Shape;303;p14"/>
          <p:cNvSpPr txBox="1"/>
          <p:nvPr/>
        </p:nvSpPr>
        <p:spPr>
          <a:xfrm>
            <a:off x="1313268" y="2845204"/>
            <a:ext cx="7842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For dri</a:t>
            </a:r>
            <a:r>
              <a:rPr lang="en" sz="800">
                <a:solidFill>
                  <a:schemeClr val="accent1"/>
                </a:solidFill>
                <a:highlight>
                  <a:srgbClr val="D9EAD3"/>
                </a:highlight>
                <a:latin typeface="Lato"/>
                <a:ea typeface="Lato"/>
                <a:cs typeface="Lato"/>
                <a:sym typeface="Lato"/>
              </a:rPr>
              <a:t>ve  and collab</a:t>
            </a:r>
            <a:r>
              <a:rPr lang="en" sz="800">
                <a:solidFill>
                  <a:schemeClr val="accent1"/>
                </a:solidFill>
                <a:highlight>
                  <a:srgbClr val="D9EAD3"/>
                </a:highlight>
                <a:latin typeface="Lato"/>
                <a:ea typeface="Lato"/>
                <a:cs typeface="Lato"/>
                <a:sym typeface="Lato"/>
              </a:rPr>
              <a:t> </a:t>
            </a:r>
            <a:endParaRPr sz="800">
              <a:solidFill>
                <a:schemeClr val="accent1"/>
              </a:solidFill>
              <a:highlight>
                <a:srgbClr val="D9EAD3"/>
              </a:highlight>
              <a:latin typeface="Lato"/>
              <a:ea typeface="Lato"/>
              <a:cs typeface="Lato"/>
              <a:sym typeface="Lato"/>
            </a:endParaRPr>
          </a:p>
        </p:txBody>
      </p:sp>
      <p:sp>
        <p:nvSpPr>
          <p:cNvPr id="304" name="Google Shape;304;p14"/>
          <p:cNvSpPr txBox="1"/>
          <p:nvPr/>
        </p:nvSpPr>
        <p:spPr>
          <a:xfrm>
            <a:off x="3487600" y="176405"/>
            <a:ext cx="19299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Data Understanding </a:t>
            </a:r>
            <a:endParaRPr b="1">
              <a:solidFill>
                <a:schemeClr val="accent1"/>
              </a:solidFill>
              <a:latin typeface="Lato"/>
              <a:ea typeface="Lato"/>
              <a:cs typeface="Lato"/>
              <a:sym typeface="Lato"/>
            </a:endParaRPr>
          </a:p>
        </p:txBody>
      </p:sp>
      <p:sp>
        <p:nvSpPr>
          <p:cNvPr id="305" name="Google Shape;305;p14"/>
          <p:cNvSpPr txBox="1"/>
          <p:nvPr/>
        </p:nvSpPr>
        <p:spPr>
          <a:xfrm>
            <a:off x="2757380" y="572700"/>
            <a:ext cx="249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highlight>
                  <a:srgbClr val="D9EAD3"/>
                </a:highlight>
                <a:latin typeface="Lato"/>
                <a:ea typeface="Lato"/>
                <a:cs typeface="Lato"/>
                <a:sym typeface="Lato"/>
              </a:rPr>
              <a:t>General Information about data</a:t>
            </a:r>
            <a:endParaRPr sz="1000">
              <a:solidFill>
                <a:schemeClr val="accent1"/>
              </a:solidFill>
              <a:highlight>
                <a:srgbClr val="D9EAD3"/>
              </a:highlight>
              <a:latin typeface="Lato"/>
              <a:ea typeface="Lato"/>
              <a:cs typeface="Lato"/>
              <a:sym typeface="Lato"/>
            </a:endParaRPr>
          </a:p>
        </p:txBody>
      </p:sp>
      <p:sp>
        <p:nvSpPr>
          <p:cNvPr id="306" name="Google Shape;306;p14"/>
          <p:cNvSpPr txBox="1"/>
          <p:nvPr/>
        </p:nvSpPr>
        <p:spPr>
          <a:xfrm>
            <a:off x="320642" y="572705"/>
            <a:ext cx="19299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Data Prepa</a:t>
            </a:r>
            <a:r>
              <a:rPr b="1" lang="en">
                <a:solidFill>
                  <a:schemeClr val="accent1"/>
                </a:solidFill>
                <a:latin typeface="Lato"/>
                <a:ea typeface="Lato"/>
                <a:cs typeface="Lato"/>
                <a:sym typeface="Lato"/>
              </a:rPr>
              <a:t>ration </a:t>
            </a:r>
            <a:endParaRPr b="1">
              <a:solidFill>
                <a:schemeClr val="accent1"/>
              </a:solidFill>
              <a:latin typeface="Lato"/>
              <a:ea typeface="Lato"/>
              <a:cs typeface="Lato"/>
              <a:sym typeface="Lato"/>
            </a:endParaRPr>
          </a:p>
        </p:txBody>
      </p:sp>
      <p:sp>
        <p:nvSpPr>
          <p:cNvPr id="307" name="Google Shape;307;p14"/>
          <p:cNvSpPr txBox="1"/>
          <p:nvPr/>
        </p:nvSpPr>
        <p:spPr>
          <a:xfrm>
            <a:off x="2359583" y="2835600"/>
            <a:ext cx="32955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highlight>
                  <a:srgbClr val="D9EAD3"/>
                </a:highlight>
                <a:latin typeface="Lato"/>
                <a:ea typeface="Lato"/>
                <a:cs typeface="Lato"/>
                <a:sym typeface="Lato"/>
              </a:rPr>
              <a:t>Melihat data pada sample baris pertama dan terakhir untuk mengetahui keadaan data yang sebenarnya </a:t>
            </a:r>
            <a:endParaRPr sz="900">
              <a:solidFill>
                <a:schemeClr val="accent1"/>
              </a:solidFill>
              <a:highlight>
                <a:srgbClr val="D9EAD3"/>
              </a:highlight>
              <a:latin typeface="Lato"/>
              <a:ea typeface="Lato"/>
              <a:cs typeface="Lato"/>
              <a:sym typeface="Lato"/>
            </a:endParaRPr>
          </a:p>
        </p:txBody>
      </p:sp>
      <p:pic>
        <p:nvPicPr>
          <p:cNvPr id="308" name="Google Shape;308;p14"/>
          <p:cNvPicPr preferRelativeResize="0"/>
          <p:nvPr/>
        </p:nvPicPr>
        <p:blipFill rotWithShape="1">
          <a:blip r:embed="rId6">
            <a:alphaModFix/>
          </a:blip>
          <a:srcRect b="8050" l="16846" r="0" t="24179"/>
          <a:stretch/>
        </p:blipFill>
        <p:spPr>
          <a:xfrm>
            <a:off x="2742325" y="3291825"/>
            <a:ext cx="1016626" cy="1709675"/>
          </a:xfrm>
          <a:prstGeom prst="rect">
            <a:avLst/>
          </a:prstGeom>
          <a:noFill/>
          <a:ln>
            <a:noFill/>
          </a:ln>
        </p:spPr>
      </p:pic>
      <p:pic>
        <p:nvPicPr>
          <p:cNvPr id="309" name="Google Shape;309;p14"/>
          <p:cNvPicPr preferRelativeResize="0"/>
          <p:nvPr/>
        </p:nvPicPr>
        <p:blipFill rotWithShape="1">
          <a:blip r:embed="rId7">
            <a:alphaModFix/>
          </a:blip>
          <a:srcRect b="8572" l="16061" r="4345" t="39659"/>
          <a:stretch/>
        </p:blipFill>
        <p:spPr>
          <a:xfrm>
            <a:off x="4010787" y="3291813"/>
            <a:ext cx="1154050" cy="1709675"/>
          </a:xfrm>
          <a:prstGeom prst="rect">
            <a:avLst/>
          </a:prstGeom>
          <a:noFill/>
          <a:ln>
            <a:noFill/>
          </a:ln>
        </p:spPr>
      </p:pic>
      <p:pic>
        <p:nvPicPr>
          <p:cNvPr id="310" name="Google Shape;310;p14"/>
          <p:cNvPicPr preferRelativeResize="0"/>
          <p:nvPr/>
        </p:nvPicPr>
        <p:blipFill rotWithShape="1">
          <a:blip r:embed="rId8">
            <a:alphaModFix/>
          </a:blip>
          <a:srcRect b="58892" l="7380" r="32269" t="33168"/>
          <a:stretch/>
        </p:blipFill>
        <p:spPr>
          <a:xfrm>
            <a:off x="55613" y="4266250"/>
            <a:ext cx="2686725" cy="720924"/>
          </a:xfrm>
          <a:prstGeom prst="rect">
            <a:avLst/>
          </a:prstGeom>
          <a:noFill/>
          <a:ln>
            <a:noFill/>
          </a:ln>
        </p:spPr>
      </p:pic>
      <p:sp>
        <p:nvSpPr>
          <p:cNvPr id="311" name="Google Shape;311;p14"/>
          <p:cNvSpPr txBox="1"/>
          <p:nvPr/>
        </p:nvSpPr>
        <p:spPr>
          <a:xfrm>
            <a:off x="55587" y="3773650"/>
            <a:ext cx="268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highlight>
                  <a:srgbClr val="D9EAD3"/>
                </a:highlight>
                <a:latin typeface="Lato"/>
                <a:ea typeface="Lato"/>
                <a:cs typeface="Lato"/>
                <a:sym typeface="Lato"/>
              </a:rPr>
              <a:t>Pallete yang akan digunakan selama proses menganalisis data berlangsung </a:t>
            </a:r>
            <a:endParaRPr sz="1000">
              <a:solidFill>
                <a:schemeClr val="accent1"/>
              </a:solidFill>
              <a:highlight>
                <a:srgbClr val="D9EAD3"/>
              </a:highlight>
              <a:latin typeface="Lato"/>
              <a:ea typeface="Lato"/>
              <a:cs typeface="Lato"/>
              <a:sym typeface="Lato"/>
            </a:endParaRPr>
          </a:p>
        </p:txBody>
      </p:sp>
      <p:sp>
        <p:nvSpPr>
          <p:cNvPr id="312" name="Google Shape;312;p14"/>
          <p:cNvSpPr txBox="1"/>
          <p:nvPr/>
        </p:nvSpPr>
        <p:spPr>
          <a:xfrm flipH="1">
            <a:off x="6414923" y="176401"/>
            <a:ext cx="19299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Data Eksp</a:t>
            </a:r>
            <a:r>
              <a:rPr b="1" lang="en">
                <a:solidFill>
                  <a:schemeClr val="accent1"/>
                </a:solidFill>
                <a:latin typeface="Lato"/>
                <a:ea typeface="Lato"/>
                <a:cs typeface="Lato"/>
                <a:sym typeface="Lato"/>
              </a:rPr>
              <a:t>loratory</a:t>
            </a:r>
            <a:endParaRPr b="1">
              <a:solidFill>
                <a:schemeClr val="accent1"/>
              </a:solidFill>
              <a:latin typeface="Lato"/>
              <a:ea typeface="Lato"/>
              <a:cs typeface="Lato"/>
              <a:sym typeface="Lato"/>
            </a:endParaRPr>
          </a:p>
        </p:txBody>
      </p:sp>
      <p:pic>
        <p:nvPicPr>
          <p:cNvPr id="313" name="Google Shape;313;p14"/>
          <p:cNvPicPr preferRelativeResize="0"/>
          <p:nvPr/>
        </p:nvPicPr>
        <p:blipFill rotWithShape="1">
          <a:blip r:embed="rId8">
            <a:alphaModFix/>
          </a:blip>
          <a:srcRect b="12221" l="5286" r="14860" t="46238"/>
          <a:stretch/>
        </p:blipFill>
        <p:spPr>
          <a:xfrm>
            <a:off x="5413775" y="1138513"/>
            <a:ext cx="1929901" cy="2775151"/>
          </a:xfrm>
          <a:prstGeom prst="rect">
            <a:avLst/>
          </a:prstGeom>
          <a:noFill/>
          <a:ln>
            <a:noFill/>
          </a:ln>
        </p:spPr>
      </p:pic>
      <p:sp>
        <p:nvSpPr>
          <p:cNvPr id="314" name="Google Shape;314;p14"/>
          <p:cNvSpPr txBox="1"/>
          <p:nvPr/>
        </p:nvSpPr>
        <p:spPr>
          <a:xfrm>
            <a:off x="5956225" y="662613"/>
            <a:ext cx="28473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highlight>
                  <a:srgbClr val="D9EAD3"/>
                </a:highlight>
                <a:latin typeface="Lato"/>
                <a:ea typeface="Lato"/>
                <a:cs typeface="Lato"/>
                <a:sym typeface="Lato"/>
              </a:rPr>
              <a:t>Menangani NaN atau Missing Value </a:t>
            </a:r>
            <a:endParaRPr sz="1300">
              <a:solidFill>
                <a:schemeClr val="accent1"/>
              </a:solidFill>
              <a:highlight>
                <a:srgbClr val="D9EAD3"/>
              </a:highlight>
              <a:latin typeface="Lato"/>
              <a:ea typeface="Lato"/>
              <a:cs typeface="Lato"/>
              <a:sym typeface="Lato"/>
            </a:endParaRPr>
          </a:p>
        </p:txBody>
      </p:sp>
      <p:pic>
        <p:nvPicPr>
          <p:cNvPr id="315" name="Google Shape;315;p14"/>
          <p:cNvPicPr preferRelativeResize="0"/>
          <p:nvPr/>
        </p:nvPicPr>
        <p:blipFill rotWithShape="1">
          <a:blip r:embed="rId9">
            <a:alphaModFix/>
          </a:blip>
          <a:srcRect b="39281" l="9504" r="24212" t="17716"/>
          <a:stretch/>
        </p:blipFill>
        <p:spPr>
          <a:xfrm>
            <a:off x="7421275" y="1644800"/>
            <a:ext cx="1649700" cy="2193951"/>
          </a:xfrm>
          <a:prstGeom prst="rect">
            <a:avLst/>
          </a:prstGeom>
          <a:noFill/>
          <a:ln>
            <a:noFill/>
          </a:ln>
        </p:spPr>
      </p:pic>
      <p:sp>
        <p:nvSpPr>
          <p:cNvPr id="316" name="Google Shape;316;p14"/>
          <p:cNvSpPr txBox="1"/>
          <p:nvPr/>
        </p:nvSpPr>
        <p:spPr>
          <a:xfrm>
            <a:off x="5416675" y="4002850"/>
            <a:ext cx="3501300" cy="810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solidFill>
                  <a:schemeClr val="accent1"/>
                </a:solidFill>
                <a:latin typeface="Lato"/>
                <a:ea typeface="Lato"/>
                <a:cs typeface="Lato"/>
                <a:sym typeface="Lato"/>
              </a:rPr>
              <a:t>Analisa</a:t>
            </a:r>
            <a:r>
              <a:rPr lang="en" sz="800">
                <a:solidFill>
                  <a:schemeClr val="accent1"/>
                </a:solidFill>
                <a:latin typeface="Lato"/>
                <a:ea typeface="Lato"/>
                <a:cs typeface="Lato"/>
                <a:sym typeface="Lato"/>
              </a:rPr>
              <a:t>: Dari hasil yang dikeluarkan, diketahui bahwa missing value atau NaN hanya dimiliki oleh tiga variabel pada dataset anime saja, yakni rating, genre dan type. Oleh karena itu, ketiga variabel tersebut akan dilihat bagaimana persebaran nilai nan-nya untuk mengetahui metode apa yang harus digunakan untuk menangani missing value tersebut.</a:t>
            </a:r>
            <a:endParaRPr sz="800">
              <a:solidFill>
                <a:schemeClr val="accent1"/>
              </a:solidFill>
              <a:latin typeface="Lato"/>
              <a:ea typeface="Lato"/>
              <a:cs typeface="Lato"/>
              <a:sym typeface="Lato"/>
            </a:endParaRPr>
          </a:p>
        </p:txBody>
      </p:sp>
      <p:sp>
        <p:nvSpPr>
          <p:cNvPr id="317" name="Google Shape;317;p14"/>
          <p:cNvSpPr txBox="1"/>
          <p:nvPr/>
        </p:nvSpPr>
        <p:spPr>
          <a:xfrm>
            <a:off x="7421275" y="1129700"/>
            <a:ext cx="14967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Persebaran variabel nan pada 20 baris pertama</a:t>
            </a:r>
            <a:endParaRPr sz="800">
              <a:solidFill>
                <a:schemeClr val="accent1"/>
              </a:solidFill>
              <a:latin typeface="Lato"/>
              <a:ea typeface="Lato"/>
              <a:cs typeface="Lato"/>
              <a:sym typeface="Lato"/>
            </a:endParaRPr>
          </a:p>
        </p:txBody>
      </p:sp>
      <p:cxnSp>
        <p:nvCxnSpPr>
          <p:cNvPr id="318" name="Google Shape;318;p14"/>
          <p:cNvCxnSpPr/>
          <p:nvPr/>
        </p:nvCxnSpPr>
        <p:spPr>
          <a:xfrm rot="5400000">
            <a:off x="8368060" y="1464596"/>
            <a:ext cx="282000" cy="1236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7e5f5750e38e5926_33"/>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03: Machine Learning</a:t>
            </a:r>
            <a:endParaRPr b="1" sz="2000"/>
          </a:p>
        </p:txBody>
      </p:sp>
      <p:sp>
        <p:nvSpPr>
          <p:cNvPr id="324" name="Google Shape;324;g7e5f5750e38e5926_33"/>
          <p:cNvSpPr txBox="1"/>
          <p:nvPr/>
        </p:nvSpPr>
        <p:spPr>
          <a:xfrm>
            <a:off x="4893275" y="270355"/>
            <a:ext cx="19299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Data Eks</a:t>
            </a:r>
            <a:r>
              <a:rPr b="1" lang="en">
                <a:solidFill>
                  <a:schemeClr val="accent1"/>
                </a:solidFill>
                <a:latin typeface="Lato"/>
                <a:ea typeface="Lato"/>
                <a:cs typeface="Lato"/>
                <a:sym typeface="Lato"/>
              </a:rPr>
              <a:t>ploratory</a:t>
            </a:r>
            <a:endParaRPr b="1">
              <a:solidFill>
                <a:schemeClr val="accent1"/>
              </a:solidFill>
              <a:latin typeface="Lato"/>
              <a:ea typeface="Lato"/>
              <a:cs typeface="Lato"/>
              <a:sym typeface="Lato"/>
            </a:endParaRPr>
          </a:p>
        </p:txBody>
      </p:sp>
      <p:sp>
        <p:nvSpPr>
          <p:cNvPr id="325" name="Google Shape;325;g7e5f5750e38e5926_33"/>
          <p:cNvSpPr txBox="1"/>
          <p:nvPr/>
        </p:nvSpPr>
        <p:spPr>
          <a:xfrm>
            <a:off x="0" y="3578150"/>
            <a:ext cx="3515400" cy="1560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t>Analisa:</a:t>
            </a:r>
            <a:endParaRPr b="1" sz="800"/>
          </a:p>
          <a:p>
            <a:pPr indent="-279400" lvl="0" marL="457200" rtl="0" algn="just">
              <a:spcBef>
                <a:spcPts val="0"/>
              </a:spcBef>
              <a:spcAft>
                <a:spcPts val="0"/>
              </a:spcAft>
              <a:buSzPts val="800"/>
              <a:buAutoNum type="arabicPeriod"/>
            </a:pPr>
            <a:r>
              <a:rPr lang="en" sz="800"/>
              <a:t>Pada 20 baris pertama, terakhir, dan 20 sampel acak, jumlah nilai NaN relatif sedikit dibandingkan data lainnya, sesuai dengan persentase sebelumnya. Karena nilai NaN kurang dari 1%, dampaknya terhadap data dianggap tidak signifikan. Namun, penting untuk mengetahui penyebab NaN, apakah karena data tidak terekam atau memang tidak ada.</a:t>
            </a:r>
            <a:endParaRPr sz="800"/>
          </a:p>
          <a:p>
            <a:pPr indent="-279400" lvl="0" marL="457200" rtl="0" algn="just">
              <a:spcBef>
                <a:spcPts val="0"/>
              </a:spcBef>
              <a:spcAft>
                <a:spcPts val="0"/>
              </a:spcAft>
              <a:buSzPts val="800"/>
              <a:buAutoNum type="arabicPeriod"/>
            </a:pPr>
            <a:r>
              <a:rPr lang="en" sz="800"/>
              <a:t>Variabel rating memiliki kemunculan NaN terbanyak, tetapi baris lain tetap terisi dengan baik.</a:t>
            </a:r>
            <a:endParaRPr sz="800"/>
          </a:p>
          <a:p>
            <a:pPr indent="-279400" lvl="0" marL="457200" rtl="0" algn="just">
              <a:spcBef>
                <a:spcPts val="0"/>
              </a:spcBef>
              <a:spcAft>
                <a:spcPts val="0"/>
              </a:spcAft>
              <a:buSzPts val="800"/>
              <a:buAutoNum type="arabicPeriod"/>
            </a:pPr>
            <a:r>
              <a:rPr lang="en" sz="800"/>
              <a:t>Tidak ditemukan NaN pada variabel lain, sehingga mungkin diperlukan sampel tambahan untuk menganalisis lebih lanjut.</a:t>
            </a:r>
            <a:endParaRPr sz="800"/>
          </a:p>
        </p:txBody>
      </p:sp>
      <p:cxnSp>
        <p:nvCxnSpPr>
          <p:cNvPr id="326" name="Google Shape;326;g7e5f5750e38e5926_33"/>
          <p:cNvCxnSpPr/>
          <p:nvPr/>
        </p:nvCxnSpPr>
        <p:spPr>
          <a:xfrm rot="5400000">
            <a:off x="8368060" y="1464596"/>
            <a:ext cx="282000" cy="1236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327" name="Google Shape;327;g7e5f5750e38e5926_33"/>
          <p:cNvPicPr preferRelativeResize="0"/>
          <p:nvPr/>
        </p:nvPicPr>
        <p:blipFill rotWithShape="1">
          <a:blip r:embed="rId3">
            <a:alphaModFix/>
          </a:blip>
          <a:srcRect b="55283" l="7935" r="21710" t="5852"/>
          <a:stretch/>
        </p:blipFill>
        <p:spPr>
          <a:xfrm>
            <a:off x="1815073" y="745888"/>
            <a:ext cx="1700449" cy="2498220"/>
          </a:xfrm>
          <a:prstGeom prst="rect">
            <a:avLst/>
          </a:prstGeom>
          <a:noFill/>
          <a:ln>
            <a:noFill/>
          </a:ln>
        </p:spPr>
      </p:pic>
      <p:pic>
        <p:nvPicPr>
          <p:cNvPr id="328" name="Google Shape;328;g7e5f5750e38e5926_33"/>
          <p:cNvPicPr preferRelativeResize="0"/>
          <p:nvPr/>
        </p:nvPicPr>
        <p:blipFill rotWithShape="1">
          <a:blip r:embed="rId4">
            <a:alphaModFix/>
          </a:blip>
          <a:srcRect b="0" l="6496" r="37883" t="59151"/>
          <a:stretch/>
        </p:blipFill>
        <p:spPr>
          <a:xfrm>
            <a:off x="114625" y="745900"/>
            <a:ext cx="1700456" cy="2844601"/>
          </a:xfrm>
          <a:prstGeom prst="rect">
            <a:avLst/>
          </a:prstGeom>
          <a:noFill/>
          <a:ln>
            <a:noFill/>
          </a:ln>
        </p:spPr>
      </p:pic>
      <p:pic>
        <p:nvPicPr>
          <p:cNvPr id="329" name="Google Shape;329;g7e5f5750e38e5926_33"/>
          <p:cNvPicPr preferRelativeResize="0"/>
          <p:nvPr/>
        </p:nvPicPr>
        <p:blipFill rotWithShape="1">
          <a:blip r:embed="rId3">
            <a:alphaModFix/>
          </a:blip>
          <a:srcRect b="23597" l="13483" r="-1729" t="65661"/>
          <a:stretch/>
        </p:blipFill>
        <p:spPr>
          <a:xfrm>
            <a:off x="3597875" y="1101350"/>
            <a:ext cx="5429000" cy="1470399"/>
          </a:xfrm>
          <a:prstGeom prst="rect">
            <a:avLst/>
          </a:prstGeom>
          <a:noFill/>
          <a:ln>
            <a:noFill/>
          </a:ln>
        </p:spPr>
      </p:pic>
      <p:sp>
        <p:nvSpPr>
          <p:cNvPr id="330" name="Google Shape;330;g7e5f5750e38e5926_33"/>
          <p:cNvSpPr txBox="1"/>
          <p:nvPr/>
        </p:nvSpPr>
        <p:spPr>
          <a:xfrm flipH="1">
            <a:off x="3597873" y="643675"/>
            <a:ext cx="12954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highlight>
                  <a:srgbClr val="D9EAD3"/>
                </a:highlight>
                <a:latin typeface="Lato"/>
                <a:ea typeface="Lato"/>
                <a:cs typeface="Lato"/>
                <a:sym typeface="Lato"/>
              </a:rPr>
              <a:t>Sample lain:</a:t>
            </a:r>
            <a:endParaRPr b="1" sz="1300">
              <a:solidFill>
                <a:schemeClr val="accent1"/>
              </a:solidFill>
              <a:highlight>
                <a:srgbClr val="D9EAD3"/>
              </a:highlight>
              <a:latin typeface="Lato"/>
              <a:ea typeface="Lato"/>
              <a:cs typeface="Lato"/>
              <a:sym typeface="Lato"/>
            </a:endParaRPr>
          </a:p>
        </p:txBody>
      </p:sp>
      <p:sp>
        <p:nvSpPr>
          <p:cNvPr id="331" name="Google Shape;331;g7e5f5750e38e5926_33"/>
          <p:cNvSpPr txBox="1"/>
          <p:nvPr/>
        </p:nvSpPr>
        <p:spPr>
          <a:xfrm>
            <a:off x="3602350" y="2845675"/>
            <a:ext cx="1700400" cy="181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accent1"/>
                </a:solidFill>
                <a:latin typeface="Lato"/>
                <a:ea typeface="Lato"/>
                <a:cs typeface="Lato"/>
                <a:sym typeface="Lato"/>
              </a:rPr>
              <a:t>Sesuai persentase, ketiga variabel memiliki nilai NaN. Penyebabnya pun kini diketahui, yakni karena data tidak terekam. Hal ini mungkin terjadi saat responden mengisi survei, di mana mereka lupa atau tidak bisa menjawab pertanyaan tertentu, atau terjadi kegagalan teknis dalam pencatatan. Contohnya, pada indeks 7018, responden mengisi semua pertanyaan dengan benar, kecuali untuk variabel genre.</a:t>
            </a:r>
            <a:endParaRPr sz="800">
              <a:solidFill>
                <a:schemeClr val="accent1"/>
              </a:solidFill>
              <a:latin typeface="Lato"/>
              <a:ea typeface="Lato"/>
              <a:cs typeface="Lato"/>
              <a:sym typeface="Lato"/>
            </a:endParaRPr>
          </a:p>
        </p:txBody>
      </p:sp>
      <p:pic>
        <p:nvPicPr>
          <p:cNvPr id="332" name="Google Shape;332;g7e5f5750e38e5926_33"/>
          <p:cNvPicPr preferRelativeResize="0"/>
          <p:nvPr/>
        </p:nvPicPr>
        <p:blipFill rotWithShape="1">
          <a:blip r:embed="rId5">
            <a:alphaModFix/>
          </a:blip>
          <a:srcRect b="74866" l="0" r="73277" t="6793"/>
          <a:stretch/>
        </p:blipFill>
        <p:spPr>
          <a:xfrm>
            <a:off x="5302750" y="2776125"/>
            <a:ext cx="1377700" cy="2216399"/>
          </a:xfrm>
          <a:prstGeom prst="rect">
            <a:avLst/>
          </a:prstGeom>
          <a:noFill/>
          <a:ln>
            <a:noFill/>
          </a:ln>
        </p:spPr>
      </p:pic>
      <p:sp>
        <p:nvSpPr>
          <p:cNvPr id="333" name="Google Shape;333;g7e5f5750e38e5926_33"/>
          <p:cNvSpPr txBox="1"/>
          <p:nvPr/>
        </p:nvSpPr>
        <p:spPr>
          <a:xfrm>
            <a:off x="6758225" y="2571750"/>
            <a:ext cx="23262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Maka, </a:t>
            </a:r>
            <a:r>
              <a:rPr b="1" lang="en" sz="800">
                <a:solidFill>
                  <a:schemeClr val="accent1"/>
                </a:solidFill>
                <a:latin typeface="Lato"/>
                <a:ea typeface="Lato"/>
                <a:cs typeface="Lato"/>
                <a:sym typeface="Lato"/>
              </a:rPr>
              <a:t>adapun</a:t>
            </a:r>
            <a:r>
              <a:rPr lang="en" sz="800">
                <a:solidFill>
                  <a:schemeClr val="accent1"/>
                </a:solidFill>
                <a:latin typeface="Lato"/>
                <a:ea typeface="Lato"/>
                <a:cs typeface="Lato"/>
                <a:sym typeface="Lato"/>
              </a:rPr>
              <a:t> penanganan missing value yang diambil </a:t>
            </a:r>
            <a:r>
              <a:rPr b="1" lang="en" sz="800">
                <a:solidFill>
                  <a:schemeClr val="accent1"/>
                </a:solidFill>
                <a:latin typeface="Lato"/>
                <a:ea typeface="Lato"/>
                <a:cs typeface="Lato"/>
                <a:sym typeface="Lato"/>
              </a:rPr>
              <a:t>adalah imputation</a:t>
            </a:r>
            <a:r>
              <a:rPr lang="en" sz="800">
                <a:solidFill>
                  <a:schemeClr val="accent1"/>
                </a:solidFill>
                <a:latin typeface="Lato"/>
                <a:ea typeface="Lato"/>
                <a:cs typeface="Lato"/>
                <a:sym typeface="Lato"/>
              </a:rPr>
              <a:t>;</a:t>
            </a:r>
            <a:endParaRPr sz="800">
              <a:solidFill>
                <a:schemeClr val="accent1"/>
              </a:solidFill>
              <a:latin typeface="Lato"/>
              <a:ea typeface="Lato"/>
              <a:cs typeface="Lato"/>
              <a:sym typeface="Lato"/>
            </a:endParaRPr>
          </a:p>
        </p:txBody>
      </p:sp>
      <p:pic>
        <p:nvPicPr>
          <p:cNvPr id="334" name="Google Shape;334;g7e5f5750e38e5926_33"/>
          <p:cNvPicPr preferRelativeResize="0"/>
          <p:nvPr/>
        </p:nvPicPr>
        <p:blipFill rotWithShape="1">
          <a:blip r:embed="rId5">
            <a:alphaModFix/>
          </a:blip>
          <a:srcRect b="52573" l="0" r="0" t="24853"/>
          <a:stretch/>
        </p:blipFill>
        <p:spPr>
          <a:xfrm>
            <a:off x="6792275" y="3006450"/>
            <a:ext cx="2258100" cy="2025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7e5f5750e38e5926_66"/>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03: Machine Learning</a:t>
            </a:r>
            <a:endParaRPr b="1" sz="2000"/>
          </a:p>
        </p:txBody>
      </p:sp>
      <p:sp>
        <p:nvSpPr>
          <p:cNvPr id="340" name="Google Shape;340;g7e5f5750e38e5926_66"/>
          <p:cNvSpPr txBox="1"/>
          <p:nvPr/>
        </p:nvSpPr>
        <p:spPr>
          <a:xfrm>
            <a:off x="4893275" y="270355"/>
            <a:ext cx="19299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Data Eksploratory</a:t>
            </a:r>
            <a:endParaRPr b="1">
              <a:solidFill>
                <a:schemeClr val="accent1"/>
              </a:solidFill>
              <a:latin typeface="Lato"/>
              <a:ea typeface="Lato"/>
              <a:cs typeface="Lato"/>
              <a:sym typeface="Lato"/>
            </a:endParaRPr>
          </a:p>
        </p:txBody>
      </p:sp>
      <p:cxnSp>
        <p:nvCxnSpPr>
          <p:cNvPr id="341" name="Google Shape;341;g7e5f5750e38e5926_66"/>
          <p:cNvCxnSpPr/>
          <p:nvPr/>
        </p:nvCxnSpPr>
        <p:spPr>
          <a:xfrm rot="5400000">
            <a:off x="8368060" y="1464596"/>
            <a:ext cx="282000" cy="1236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342" name="Google Shape;342;g7e5f5750e38e5926_66"/>
          <p:cNvPicPr preferRelativeResize="0"/>
          <p:nvPr/>
        </p:nvPicPr>
        <p:blipFill rotWithShape="1">
          <a:blip r:embed="rId3">
            <a:alphaModFix/>
          </a:blip>
          <a:srcRect b="32916" l="0" r="69438" t="47667"/>
          <a:stretch/>
        </p:blipFill>
        <p:spPr>
          <a:xfrm>
            <a:off x="211007" y="911399"/>
            <a:ext cx="1700401" cy="2460750"/>
          </a:xfrm>
          <a:prstGeom prst="rect">
            <a:avLst/>
          </a:prstGeom>
          <a:noFill/>
          <a:ln>
            <a:noFill/>
          </a:ln>
        </p:spPr>
      </p:pic>
      <p:sp>
        <p:nvSpPr>
          <p:cNvPr id="343" name="Google Shape;343;g7e5f5750e38e5926_66"/>
          <p:cNvSpPr txBox="1"/>
          <p:nvPr/>
        </p:nvSpPr>
        <p:spPr>
          <a:xfrm>
            <a:off x="103201" y="572696"/>
            <a:ext cx="232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1"/>
                </a:solidFill>
                <a:highlight>
                  <a:srgbClr val="D9EAD3"/>
                </a:highlight>
                <a:latin typeface="Lato"/>
                <a:ea typeface="Lato"/>
                <a:cs typeface="Lato"/>
                <a:sym typeface="Lato"/>
              </a:rPr>
              <a:t>Setelah dilakukan imputation:</a:t>
            </a:r>
            <a:endParaRPr b="1" sz="1000">
              <a:solidFill>
                <a:schemeClr val="accent1"/>
              </a:solidFill>
              <a:highlight>
                <a:srgbClr val="D9EAD3"/>
              </a:highlight>
              <a:latin typeface="Lato"/>
              <a:ea typeface="Lato"/>
              <a:cs typeface="Lato"/>
              <a:sym typeface="Lato"/>
            </a:endParaRPr>
          </a:p>
        </p:txBody>
      </p:sp>
      <p:pic>
        <p:nvPicPr>
          <p:cNvPr id="344" name="Google Shape;344;g7e5f5750e38e5926_66"/>
          <p:cNvPicPr preferRelativeResize="0"/>
          <p:nvPr/>
        </p:nvPicPr>
        <p:blipFill rotWithShape="1">
          <a:blip r:embed="rId4">
            <a:alphaModFix/>
          </a:blip>
          <a:srcRect b="61627" l="0" r="36309" t="14754"/>
          <a:stretch/>
        </p:blipFill>
        <p:spPr>
          <a:xfrm>
            <a:off x="2171975" y="769051"/>
            <a:ext cx="3686083" cy="1636249"/>
          </a:xfrm>
          <a:prstGeom prst="rect">
            <a:avLst/>
          </a:prstGeom>
          <a:noFill/>
          <a:ln>
            <a:noFill/>
          </a:ln>
        </p:spPr>
      </p:pic>
      <p:pic>
        <p:nvPicPr>
          <p:cNvPr id="345" name="Google Shape;345;g7e5f5750e38e5926_66"/>
          <p:cNvPicPr preferRelativeResize="0"/>
          <p:nvPr/>
        </p:nvPicPr>
        <p:blipFill rotWithShape="1">
          <a:blip r:embed="rId4">
            <a:alphaModFix/>
          </a:blip>
          <a:srcRect b="40399" l="1425" r="50583" t="44590"/>
          <a:stretch/>
        </p:blipFill>
        <p:spPr>
          <a:xfrm>
            <a:off x="103200" y="3846850"/>
            <a:ext cx="2037701" cy="1199750"/>
          </a:xfrm>
          <a:prstGeom prst="rect">
            <a:avLst/>
          </a:prstGeom>
          <a:noFill/>
          <a:ln>
            <a:noFill/>
          </a:ln>
        </p:spPr>
      </p:pic>
      <p:pic>
        <p:nvPicPr>
          <p:cNvPr id="346" name="Google Shape;346;g7e5f5750e38e5926_66"/>
          <p:cNvPicPr preferRelativeResize="0"/>
          <p:nvPr/>
        </p:nvPicPr>
        <p:blipFill rotWithShape="1">
          <a:blip r:embed="rId4">
            <a:alphaModFix/>
          </a:blip>
          <a:srcRect b="22518" l="0" r="40564" t="64023"/>
          <a:stretch/>
        </p:blipFill>
        <p:spPr>
          <a:xfrm>
            <a:off x="2326200" y="3124975"/>
            <a:ext cx="3225901" cy="1787227"/>
          </a:xfrm>
          <a:prstGeom prst="rect">
            <a:avLst/>
          </a:prstGeom>
          <a:noFill/>
          <a:ln>
            <a:noFill/>
          </a:ln>
        </p:spPr>
      </p:pic>
      <p:pic>
        <p:nvPicPr>
          <p:cNvPr id="347" name="Google Shape;347;g7e5f5750e38e5926_66"/>
          <p:cNvPicPr preferRelativeResize="0"/>
          <p:nvPr/>
        </p:nvPicPr>
        <p:blipFill rotWithShape="1">
          <a:blip r:embed="rId4">
            <a:alphaModFix/>
          </a:blip>
          <a:srcRect b="18791" l="5893" r="16868" t="84905"/>
          <a:stretch/>
        </p:blipFill>
        <p:spPr>
          <a:xfrm flipH="1" rot="10800000">
            <a:off x="6118625" y="1189951"/>
            <a:ext cx="2757226" cy="444899"/>
          </a:xfrm>
          <a:prstGeom prst="rect">
            <a:avLst/>
          </a:prstGeom>
          <a:noFill/>
          <a:ln>
            <a:noFill/>
          </a:ln>
        </p:spPr>
      </p:pic>
      <p:pic>
        <p:nvPicPr>
          <p:cNvPr id="348" name="Google Shape;348;g7e5f5750e38e5926_66"/>
          <p:cNvPicPr preferRelativeResize="0"/>
          <p:nvPr/>
        </p:nvPicPr>
        <p:blipFill rotWithShape="1">
          <a:blip r:embed="rId5">
            <a:alphaModFix/>
          </a:blip>
          <a:srcRect b="63274" l="2741" r="21951" t="31674"/>
          <a:stretch/>
        </p:blipFill>
        <p:spPr>
          <a:xfrm>
            <a:off x="6118625" y="1737550"/>
            <a:ext cx="2757226" cy="572725"/>
          </a:xfrm>
          <a:prstGeom prst="rect">
            <a:avLst/>
          </a:prstGeom>
          <a:noFill/>
          <a:ln>
            <a:noFill/>
          </a:ln>
        </p:spPr>
      </p:pic>
      <p:pic>
        <p:nvPicPr>
          <p:cNvPr id="349" name="Google Shape;349;g7e5f5750e38e5926_66"/>
          <p:cNvPicPr preferRelativeResize="0"/>
          <p:nvPr/>
        </p:nvPicPr>
        <p:blipFill rotWithShape="1">
          <a:blip r:embed="rId5">
            <a:alphaModFix/>
          </a:blip>
          <a:srcRect b="41861" l="0" r="0" t="45609"/>
          <a:stretch/>
        </p:blipFill>
        <p:spPr>
          <a:xfrm>
            <a:off x="6118588" y="2856125"/>
            <a:ext cx="2598899" cy="1787227"/>
          </a:xfrm>
          <a:prstGeom prst="rect">
            <a:avLst/>
          </a:prstGeom>
          <a:noFill/>
          <a:ln>
            <a:noFill/>
          </a:ln>
        </p:spPr>
      </p:pic>
      <p:sp>
        <p:nvSpPr>
          <p:cNvPr id="350" name="Google Shape;350;g7e5f5750e38e5926_66"/>
          <p:cNvSpPr txBox="1"/>
          <p:nvPr/>
        </p:nvSpPr>
        <p:spPr>
          <a:xfrm flipH="1">
            <a:off x="1181201" y="1901625"/>
            <a:ext cx="959700" cy="6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Tidak ditemukan keberadaan nilai nan/missing value</a:t>
            </a:r>
            <a:endParaRPr sz="800">
              <a:solidFill>
                <a:schemeClr val="accent1"/>
              </a:solidFill>
              <a:latin typeface="Lato"/>
              <a:ea typeface="Lato"/>
              <a:cs typeface="Lato"/>
              <a:sym typeface="Lato"/>
            </a:endParaRPr>
          </a:p>
        </p:txBody>
      </p:sp>
      <p:cxnSp>
        <p:nvCxnSpPr>
          <p:cNvPr id="351" name="Google Shape;351;g7e5f5750e38e5926_66"/>
          <p:cNvCxnSpPr/>
          <p:nvPr/>
        </p:nvCxnSpPr>
        <p:spPr>
          <a:xfrm rot="5400000">
            <a:off x="91307" y="2113817"/>
            <a:ext cx="1921500" cy="368400"/>
          </a:xfrm>
          <a:prstGeom prst="curvedConnector3">
            <a:avLst>
              <a:gd fmla="val 94299" name="adj1"/>
            </a:avLst>
          </a:prstGeom>
          <a:noFill/>
          <a:ln cap="flat" cmpd="sng" w="9525">
            <a:solidFill>
              <a:schemeClr val="dk2"/>
            </a:solidFill>
            <a:prstDash val="solid"/>
            <a:round/>
            <a:headEnd len="med" w="med" type="triangle"/>
            <a:tailEnd len="med" w="med" type="stealth"/>
          </a:ln>
        </p:spPr>
      </p:cxnSp>
      <p:sp>
        <p:nvSpPr>
          <p:cNvPr id="352" name="Google Shape;352;g7e5f5750e38e5926_66"/>
          <p:cNvSpPr txBox="1"/>
          <p:nvPr/>
        </p:nvSpPr>
        <p:spPr>
          <a:xfrm>
            <a:off x="3379059" y="4333738"/>
            <a:ext cx="1929900" cy="3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Ukuran setelah drop duplicated </a:t>
            </a:r>
            <a:endParaRPr sz="800">
              <a:solidFill>
                <a:schemeClr val="accent1"/>
              </a:solidFill>
              <a:latin typeface="Lato"/>
              <a:ea typeface="Lato"/>
              <a:cs typeface="Lato"/>
              <a:sym typeface="Lato"/>
            </a:endParaRPr>
          </a:p>
        </p:txBody>
      </p:sp>
      <p:sp>
        <p:nvSpPr>
          <p:cNvPr id="353" name="Google Shape;353;g7e5f5750e38e5926_66"/>
          <p:cNvSpPr txBox="1"/>
          <p:nvPr/>
        </p:nvSpPr>
        <p:spPr>
          <a:xfrm>
            <a:off x="3379050" y="773500"/>
            <a:ext cx="1356900" cy="3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Before drop duplicated</a:t>
            </a:r>
            <a:endParaRPr sz="800">
              <a:solidFill>
                <a:schemeClr val="accent1"/>
              </a:solidFill>
              <a:latin typeface="Lato"/>
              <a:ea typeface="Lato"/>
              <a:cs typeface="Lato"/>
              <a:sym typeface="Lato"/>
            </a:endParaRPr>
          </a:p>
        </p:txBody>
      </p:sp>
      <p:sp>
        <p:nvSpPr>
          <p:cNvPr id="354" name="Google Shape;354;g7e5f5750e38e5926_66"/>
          <p:cNvSpPr txBox="1"/>
          <p:nvPr/>
        </p:nvSpPr>
        <p:spPr>
          <a:xfrm>
            <a:off x="0" y="3412150"/>
            <a:ext cx="23262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Selanjutnya adalah melakukan </a:t>
            </a:r>
            <a:r>
              <a:rPr b="1" lang="en" sz="800">
                <a:solidFill>
                  <a:schemeClr val="accent1"/>
                </a:solidFill>
                <a:highlight>
                  <a:srgbClr val="D9EAD3"/>
                </a:highlight>
                <a:latin typeface="Lato"/>
                <a:ea typeface="Lato"/>
                <a:cs typeface="Lato"/>
                <a:sym typeface="Lato"/>
              </a:rPr>
              <a:t>penghapusan</a:t>
            </a:r>
            <a:r>
              <a:rPr lang="en" sz="800">
                <a:solidFill>
                  <a:schemeClr val="accent1"/>
                </a:solidFill>
                <a:highlight>
                  <a:srgbClr val="D9EAD3"/>
                </a:highlight>
                <a:latin typeface="Lato"/>
                <a:ea typeface="Lato"/>
                <a:cs typeface="Lato"/>
                <a:sym typeface="Lato"/>
              </a:rPr>
              <a:t> nilai atau </a:t>
            </a:r>
            <a:r>
              <a:rPr b="1" lang="en" sz="800">
                <a:solidFill>
                  <a:schemeClr val="accent1"/>
                </a:solidFill>
                <a:highlight>
                  <a:srgbClr val="D9EAD3"/>
                </a:highlight>
                <a:latin typeface="Lato"/>
                <a:ea typeface="Lato"/>
                <a:cs typeface="Lato"/>
                <a:sym typeface="Lato"/>
              </a:rPr>
              <a:t>data</a:t>
            </a:r>
            <a:r>
              <a:rPr lang="en" sz="800">
                <a:solidFill>
                  <a:schemeClr val="accent1"/>
                </a:solidFill>
                <a:highlight>
                  <a:srgbClr val="D9EAD3"/>
                </a:highlight>
                <a:latin typeface="Lato"/>
                <a:ea typeface="Lato"/>
                <a:cs typeface="Lato"/>
                <a:sym typeface="Lato"/>
              </a:rPr>
              <a:t> yang </a:t>
            </a:r>
            <a:r>
              <a:rPr b="1" lang="en" sz="800">
                <a:solidFill>
                  <a:schemeClr val="accent1"/>
                </a:solidFill>
                <a:highlight>
                  <a:srgbClr val="D9EAD3"/>
                </a:highlight>
                <a:latin typeface="Lato"/>
                <a:ea typeface="Lato"/>
                <a:cs typeface="Lato"/>
                <a:sym typeface="Lato"/>
              </a:rPr>
              <a:t>duplicated</a:t>
            </a:r>
            <a:r>
              <a:rPr lang="en" sz="800">
                <a:solidFill>
                  <a:schemeClr val="accent1"/>
                </a:solidFill>
                <a:highlight>
                  <a:srgbClr val="D9EAD3"/>
                </a:highlight>
                <a:latin typeface="Lato"/>
                <a:ea typeface="Lato"/>
                <a:cs typeface="Lato"/>
                <a:sym typeface="Lato"/>
              </a:rPr>
              <a:t> dalam dataset.</a:t>
            </a:r>
            <a:endParaRPr sz="800">
              <a:solidFill>
                <a:schemeClr val="accent1"/>
              </a:solidFill>
              <a:highlight>
                <a:srgbClr val="D9EAD3"/>
              </a:highlight>
              <a:latin typeface="Lato"/>
              <a:ea typeface="Lato"/>
              <a:cs typeface="Lato"/>
              <a:sym typeface="Lato"/>
            </a:endParaRPr>
          </a:p>
        </p:txBody>
      </p:sp>
      <p:sp>
        <p:nvSpPr>
          <p:cNvPr id="355" name="Google Shape;355;g7e5f5750e38e5926_66"/>
          <p:cNvSpPr txBox="1"/>
          <p:nvPr/>
        </p:nvSpPr>
        <p:spPr>
          <a:xfrm>
            <a:off x="867858" y="4042321"/>
            <a:ext cx="15123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Dataset anime tidak memiliki data yang duplicated </a:t>
            </a:r>
            <a:endParaRPr sz="800">
              <a:solidFill>
                <a:schemeClr val="accent1"/>
              </a:solidFill>
              <a:latin typeface="Lato"/>
              <a:ea typeface="Lato"/>
              <a:cs typeface="Lato"/>
              <a:sym typeface="Lato"/>
            </a:endParaRPr>
          </a:p>
        </p:txBody>
      </p:sp>
      <p:sp>
        <p:nvSpPr>
          <p:cNvPr id="356" name="Google Shape;356;g7e5f5750e38e5926_66"/>
          <p:cNvSpPr txBox="1"/>
          <p:nvPr/>
        </p:nvSpPr>
        <p:spPr>
          <a:xfrm>
            <a:off x="810850" y="4668900"/>
            <a:ext cx="17004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Semua variabel dalam dataset rating memiliki duplicated data</a:t>
            </a:r>
            <a:endParaRPr sz="800">
              <a:solidFill>
                <a:schemeClr val="accent1"/>
              </a:solidFill>
              <a:latin typeface="Lato"/>
              <a:ea typeface="Lato"/>
              <a:cs typeface="Lato"/>
              <a:sym typeface="Lato"/>
            </a:endParaRPr>
          </a:p>
        </p:txBody>
      </p:sp>
      <p:sp>
        <p:nvSpPr>
          <p:cNvPr id="357" name="Google Shape;357;g7e5f5750e38e5926_66"/>
          <p:cNvSpPr txBox="1"/>
          <p:nvPr/>
        </p:nvSpPr>
        <p:spPr>
          <a:xfrm>
            <a:off x="4571995" y="1525563"/>
            <a:ext cx="1074000" cy="6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Memeriksa data yang duplicat dalam dataset anime</a:t>
            </a:r>
            <a:endParaRPr sz="800">
              <a:solidFill>
                <a:schemeClr val="accent1"/>
              </a:solidFill>
              <a:latin typeface="Lato"/>
              <a:ea typeface="Lato"/>
              <a:cs typeface="Lato"/>
              <a:sym typeface="Lato"/>
            </a:endParaRPr>
          </a:p>
        </p:txBody>
      </p:sp>
      <p:sp>
        <p:nvSpPr>
          <p:cNvPr id="358" name="Google Shape;358;g7e5f5750e38e5926_66"/>
          <p:cNvSpPr txBox="1"/>
          <p:nvPr/>
        </p:nvSpPr>
        <p:spPr>
          <a:xfrm>
            <a:off x="2278000" y="2406313"/>
            <a:ext cx="3474000" cy="810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solidFill>
                  <a:schemeClr val="accent1"/>
                </a:solidFill>
                <a:latin typeface="Lato"/>
                <a:ea typeface="Lato"/>
                <a:cs typeface="Lato"/>
                <a:sym typeface="Lato"/>
              </a:rPr>
              <a:t>Analisa:</a:t>
            </a:r>
            <a:endParaRPr b="1" sz="800">
              <a:solidFill>
                <a:schemeClr val="accent1"/>
              </a:solidFill>
              <a:latin typeface="Lato"/>
              <a:ea typeface="Lato"/>
              <a:cs typeface="Lato"/>
              <a:sym typeface="Lato"/>
            </a:endParaRPr>
          </a:p>
          <a:p>
            <a:pPr indent="0" lvl="0" marL="0" rtl="0" algn="just">
              <a:spcBef>
                <a:spcPts val="0"/>
              </a:spcBef>
              <a:spcAft>
                <a:spcPts val="0"/>
              </a:spcAft>
              <a:buNone/>
            </a:pPr>
            <a:r>
              <a:rPr lang="en" sz="800">
                <a:solidFill>
                  <a:schemeClr val="accent1"/>
                </a:solidFill>
                <a:latin typeface="Lato"/>
                <a:ea typeface="Lato"/>
                <a:cs typeface="Lato"/>
                <a:sym typeface="Lato"/>
              </a:rPr>
              <a:t>Dari hasil yang dikeluarkan, diketahui bahwa terdapat 7 user_id yang duplicated atau dengan kata lain mengirimkan/memberi nilai pada anime. Namun, bahkan jika user tersebut memberi nilai sebanyak n=7, user tersebut memberi nilai kepada anime yang berbeda.</a:t>
            </a:r>
            <a:endParaRPr sz="800">
              <a:solidFill>
                <a:schemeClr val="accent1"/>
              </a:solidFill>
              <a:latin typeface="Lato"/>
              <a:ea typeface="Lato"/>
              <a:cs typeface="Lato"/>
              <a:sym typeface="Lato"/>
            </a:endParaRPr>
          </a:p>
        </p:txBody>
      </p:sp>
      <p:sp>
        <p:nvSpPr>
          <p:cNvPr id="359" name="Google Shape;359;g7e5f5750e38e5926_66"/>
          <p:cNvSpPr txBox="1"/>
          <p:nvPr/>
        </p:nvSpPr>
        <p:spPr>
          <a:xfrm>
            <a:off x="6118625" y="773500"/>
            <a:ext cx="3474000" cy="3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accent1"/>
                </a:solidFill>
                <a:highlight>
                  <a:srgbClr val="D9EAD3"/>
                </a:highlight>
                <a:latin typeface="Lato"/>
                <a:ea typeface="Lato"/>
                <a:cs typeface="Lato"/>
                <a:sym typeface="Lato"/>
              </a:rPr>
              <a:t>Menyimpan hasil cleansing menjadi suatu variabel/dataset baru</a:t>
            </a:r>
            <a:endParaRPr b="1" sz="800">
              <a:solidFill>
                <a:schemeClr val="accent1"/>
              </a:solidFill>
              <a:highlight>
                <a:srgbClr val="D9EAD3"/>
              </a:highlight>
              <a:latin typeface="Lato"/>
              <a:ea typeface="Lato"/>
              <a:cs typeface="Lato"/>
              <a:sym typeface="Lato"/>
            </a:endParaRPr>
          </a:p>
        </p:txBody>
      </p:sp>
      <p:sp>
        <p:nvSpPr>
          <p:cNvPr id="360" name="Google Shape;360;g7e5f5750e38e5926_66"/>
          <p:cNvSpPr txBox="1"/>
          <p:nvPr/>
        </p:nvSpPr>
        <p:spPr>
          <a:xfrm>
            <a:off x="6051988" y="2365850"/>
            <a:ext cx="28905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accent1"/>
                </a:solidFill>
                <a:highlight>
                  <a:srgbClr val="D9EAD3"/>
                </a:highlight>
                <a:latin typeface="Lato"/>
                <a:ea typeface="Lato"/>
                <a:cs typeface="Lato"/>
                <a:sym typeface="Lato"/>
              </a:rPr>
              <a:t>Memisahkan dataset ‘data’ menjadi variabel yang berisi nilai kategorical dan numerikal </a:t>
            </a:r>
            <a:endParaRPr b="1" sz="800">
              <a:solidFill>
                <a:schemeClr val="accent1"/>
              </a:solidFill>
              <a:highlight>
                <a:srgbClr val="D9EAD3"/>
              </a:highlight>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6b2d53d6b44fcf05_0"/>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03: Machine Learning</a:t>
            </a:r>
            <a:endParaRPr b="1" sz="2000"/>
          </a:p>
        </p:txBody>
      </p:sp>
      <p:sp>
        <p:nvSpPr>
          <p:cNvPr id="366" name="Google Shape;366;g6b2d53d6b44fcf05_0"/>
          <p:cNvSpPr txBox="1"/>
          <p:nvPr/>
        </p:nvSpPr>
        <p:spPr>
          <a:xfrm>
            <a:off x="5296920" y="270350"/>
            <a:ext cx="19299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Data Eksploratory</a:t>
            </a:r>
            <a:endParaRPr b="1">
              <a:solidFill>
                <a:schemeClr val="accent1"/>
              </a:solidFill>
              <a:latin typeface="Lato"/>
              <a:ea typeface="Lato"/>
              <a:cs typeface="Lato"/>
              <a:sym typeface="Lato"/>
            </a:endParaRPr>
          </a:p>
        </p:txBody>
      </p:sp>
      <p:pic>
        <p:nvPicPr>
          <p:cNvPr id="367" name="Google Shape;367;g6b2d53d6b44fcf05_0"/>
          <p:cNvPicPr preferRelativeResize="0"/>
          <p:nvPr/>
        </p:nvPicPr>
        <p:blipFill>
          <a:blip r:embed="rId3">
            <a:alphaModFix/>
          </a:blip>
          <a:stretch>
            <a:fillRect/>
          </a:stretch>
        </p:blipFill>
        <p:spPr>
          <a:xfrm>
            <a:off x="164525" y="1178875"/>
            <a:ext cx="2701299" cy="1984700"/>
          </a:xfrm>
          <a:prstGeom prst="rect">
            <a:avLst/>
          </a:prstGeom>
          <a:noFill/>
          <a:ln>
            <a:noFill/>
          </a:ln>
        </p:spPr>
      </p:pic>
      <p:sp>
        <p:nvSpPr>
          <p:cNvPr id="368" name="Google Shape;368;g6b2d53d6b44fcf05_0"/>
          <p:cNvSpPr txBox="1"/>
          <p:nvPr/>
        </p:nvSpPr>
        <p:spPr>
          <a:xfrm>
            <a:off x="198125" y="3458100"/>
            <a:ext cx="2887200" cy="16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latin typeface="Lato"/>
                <a:ea typeface="Lato"/>
                <a:cs typeface="Lato"/>
                <a:sym typeface="Lato"/>
              </a:rPr>
              <a:t>Analisa:</a:t>
            </a:r>
            <a:endParaRPr sz="800">
              <a:latin typeface="Lato"/>
              <a:ea typeface="Lato"/>
              <a:cs typeface="Lato"/>
              <a:sym typeface="Lato"/>
            </a:endParaRPr>
          </a:p>
          <a:p>
            <a:pPr indent="-279400" lvl="0" marL="457200" rtl="0" algn="just">
              <a:spcBef>
                <a:spcPts val="0"/>
              </a:spcBef>
              <a:spcAft>
                <a:spcPts val="0"/>
              </a:spcAft>
              <a:buSzPts val="800"/>
              <a:buFont typeface="Lato"/>
              <a:buAutoNum type="arabicPeriod"/>
            </a:pPr>
            <a:r>
              <a:rPr lang="en" sz="800">
                <a:latin typeface="Lato"/>
                <a:ea typeface="Lato"/>
                <a:cs typeface="Lato"/>
                <a:sym typeface="Lato"/>
              </a:rPr>
              <a:t>Anime dengan format penayangan TV paling digemari oleh penggemar, dengan OVA juga memiliki persentase yang cukup tinggi. Keduanya bersama-sama mencakup hampir setengah dari dataset, menunjukkan preferensi yang signifikan serta adanya outlier dalam data.</a:t>
            </a:r>
            <a:endParaRPr sz="800">
              <a:latin typeface="Lato"/>
              <a:ea typeface="Lato"/>
              <a:cs typeface="Lato"/>
              <a:sym typeface="Lato"/>
            </a:endParaRPr>
          </a:p>
          <a:p>
            <a:pPr indent="-279400" lvl="0" marL="457200" rtl="0" algn="just">
              <a:spcBef>
                <a:spcPts val="0"/>
              </a:spcBef>
              <a:spcAft>
                <a:spcPts val="0"/>
              </a:spcAft>
              <a:buSzPts val="800"/>
              <a:buFont typeface="Lato"/>
              <a:buAutoNum type="arabicPeriod"/>
            </a:pPr>
            <a:r>
              <a:rPr lang="en" sz="800">
                <a:latin typeface="Lato"/>
                <a:ea typeface="Lato"/>
                <a:cs typeface="Lato"/>
                <a:sym typeface="Lato"/>
              </a:rPr>
              <a:t>Anime dengan format Movie dan Special memiliki jumlah yang jauh lebih sedikit dibandingkan TV dan OVA, namun keduanya mendekati nilai rata-rata, menunjukkan popularitas yang cukup stabil secara keseluruhan.</a:t>
            </a:r>
            <a:endParaRPr sz="800">
              <a:latin typeface="Lato"/>
              <a:ea typeface="Lato"/>
              <a:cs typeface="Lato"/>
              <a:sym typeface="Lato"/>
            </a:endParaRPr>
          </a:p>
        </p:txBody>
      </p:sp>
      <p:pic>
        <p:nvPicPr>
          <p:cNvPr id="369" name="Google Shape;369;g6b2d53d6b44fcf05_0"/>
          <p:cNvPicPr preferRelativeResize="0"/>
          <p:nvPr/>
        </p:nvPicPr>
        <p:blipFill>
          <a:blip r:embed="rId4">
            <a:alphaModFix/>
          </a:blip>
          <a:stretch>
            <a:fillRect/>
          </a:stretch>
        </p:blipFill>
        <p:spPr>
          <a:xfrm>
            <a:off x="3460000" y="666649"/>
            <a:ext cx="1929901" cy="1547010"/>
          </a:xfrm>
          <a:prstGeom prst="rect">
            <a:avLst/>
          </a:prstGeom>
          <a:noFill/>
          <a:ln>
            <a:noFill/>
          </a:ln>
        </p:spPr>
      </p:pic>
      <p:pic>
        <p:nvPicPr>
          <p:cNvPr id="370" name="Google Shape;370;g6b2d53d6b44fcf05_0"/>
          <p:cNvPicPr preferRelativeResize="0"/>
          <p:nvPr/>
        </p:nvPicPr>
        <p:blipFill>
          <a:blip r:embed="rId5">
            <a:alphaModFix/>
          </a:blip>
          <a:stretch>
            <a:fillRect/>
          </a:stretch>
        </p:blipFill>
        <p:spPr>
          <a:xfrm>
            <a:off x="3385250" y="2119700"/>
            <a:ext cx="2079401" cy="1553028"/>
          </a:xfrm>
          <a:prstGeom prst="rect">
            <a:avLst/>
          </a:prstGeom>
          <a:noFill/>
          <a:ln>
            <a:noFill/>
          </a:ln>
        </p:spPr>
      </p:pic>
      <p:pic>
        <p:nvPicPr>
          <p:cNvPr id="371" name="Google Shape;371;g6b2d53d6b44fcf05_0"/>
          <p:cNvPicPr preferRelativeResize="0"/>
          <p:nvPr/>
        </p:nvPicPr>
        <p:blipFill rotWithShape="1">
          <a:blip r:embed="rId6">
            <a:alphaModFix/>
          </a:blip>
          <a:srcRect b="0" l="0" r="75115" t="0"/>
          <a:stretch/>
        </p:blipFill>
        <p:spPr>
          <a:xfrm>
            <a:off x="3055950" y="3672725"/>
            <a:ext cx="2408694" cy="1470775"/>
          </a:xfrm>
          <a:prstGeom prst="rect">
            <a:avLst/>
          </a:prstGeom>
          <a:noFill/>
          <a:ln>
            <a:noFill/>
          </a:ln>
        </p:spPr>
      </p:pic>
      <p:sp>
        <p:nvSpPr>
          <p:cNvPr id="372" name="Google Shape;372;g6b2d53d6b44fcf05_0"/>
          <p:cNvSpPr txBox="1"/>
          <p:nvPr/>
        </p:nvSpPr>
        <p:spPr>
          <a:xfrm>
            <a:off x="5635825" y="1271050"/>
            <a:ext cx="3092700" cy="356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latin typeface="Lato"/>
                <a:ea typeface="Lato"/>
                <a:cs typeface="Lato"/>
                <a:sym typeface="Lato"/>
              </a:rPr>
              <a:t>Adapun </a:t>
            </a:r>
            <a:r>
              <a:rPr b="1" lang="en" sz="800">
                <a:latin typeface="Lato"/>
                <a:ea typeface="Lato"/>
                <a:cs typeface="Lato"/>
                <a:sym typeface="Lato"/>
              </a:rPr>
              <a:t>variabel</a:t>
            </a:r>
            <a:r>
              <a:rPr lang="en" sz="800">
                <a:latin typeface="Lato"/>
                <a:ea typeface="Lato"/>
                <a:cs typeface="Lato"/>
                <a:sym typeface="Lato"/>
              </a:rPr>
              <a:t> bantu </a:t>
            </a:r>
            <a:r>
              <a:rPr b="1" lang="en" sz="800">
                <a:latin typeface="Lato"/>
                <a:ea typeface="Lato"/>
                <a:cs typeface="Lato"/>
                <a:sym typeface="Lato"/>
              </a:rPr>
              <a:t>yang digunakan</a:t>
            </a:r>
            <a:r>
              <a:rPr lang="en" sz="800">
                <a:latin typeface="Lato"/>
                <a:ea typeface="Lato"/>
                <a:cs typeface="Lato"/>
                <a:sym typeface="Lato"/>
              </a:rPr>
              <a:t> dalam menganalisis variabel '</a:t>
            </a:r>
            <a:r>
              <a:rPr b="1" lang="en" sz="800">
                <a:latin typeface="Lato"/>
                <a:ea typeface="Lato"/>
                <a:cs typeface="Lato"/>
                <a:sym typeface="Lato"/>
              </a:rPr>
              <a:t>name</a:t>
            </a:r>
            <a:r>
              <a:rPr lang="en" sz="800">
                <a:latin typeface="Lato"/>
                <a:ea typeface="Lato"/>
                <a:cs typeface="Lato"/>
                <a:sym typeface="Lato"/>
              </a:rPr>
              <a:t>' adalah:</a:t>
            </a:r>
            <a:endParaRPr sz="800">
              <a:latin typeface="Lato"/>
              <a:ea typeface="Lato"/>
              <a:cs typeface="Lato"/>
              <a:sym typeface="Lato"/>
            </a:endParaRPr>
          </a:p>
          <a:p>
            <a:pPr indent="-279400" lvl="0" marL="457200" rtl="0" algn="just">
              <a:spcBef>
                <a:spcPts val="0"/>
              </a:spcBef>
              <a:spcAft>
                <a:spcPts val="0"/>
              </a:spcAft>
              <a:buSzPts val="800"/>
              <a:buFont typeface="Lato"/>
              <a:buChar char="●"/>
            </a:pPr>
            <a:r>
              <a:rPr lang="en" sz="800">
                <a:latin typeface="Lato"/>
                <a:ea typeface="Lato"/>
                <a:cs typeface="Lato"/>
                <a:sym typeface="Lato"/>
              </a:rPr>
              <a:t>top_com: Menunjukkan jumlah anggota (members) yang mengikuti atau menjadi bagian dari komunitas anime tertentu.</a:t>
            </a:r>
            <a:endParaRPr sz="800">
              <a:latin typeface="Lato"/>
              <a:ea typeface="Lato"/>
              <a:cs typeface="Lato"/>
              <a:sym typeface="Lato"/>
            </a:endParaRPr>
          </a:p>
          <a:p>
            <a:pPr indent="-279400" lvl="0" marL="457200" rtl="0" algn="just">
              <a:spcBef>
                <a:spcPts val="0"/>
              </a:spcBef>
              <a:spcAft>
                <a:spcPts val="0"/>
              </a:spcAft>
              <a:buSzPts val="800"/>
              <a:buFont typeface="Lato"/>
              <a:buChar char="●"/>
            </a:pPr>
            <a:r>
              <a:rPr lang="en" sz="800">
                <a:latin typeface="Lato"/>
                <a:ea typeface="Lato"/>
                <a:cs typeface="Lato"/>
                <a:sym typeface="Lato"/>
              </a:rPr>
              <a:t>top_user: Menunjukkan jumlah pengguna (rating_user) yang memberikan rating pada anime tersebut.</a:t>
            </a:r>
            <a:endParaRPr sz="800">
              <a:latin typeface="Lato"/>
              <a:ea typeface="Lato"/>
              <a:cs typeface="Lato"/>
              <a:sym typeface="Lato"/>
            </a:endParaRPr>
          </a:p>
          <a:p>
            <a:pPr indent="-279400" lvl="0" marL="457200" rtl="0" algn="just">
              <a:spcBef>
                <a:spcPts val="0"/>
              </a:spcBef>
              <a:spcAft>
                <a:spcPts val="0"/>
              </a:spcAft>
              <a:buSzPts val="800"/>
              <a:buFont typeface="Lato"/>
              <a:buChar char="●"/>
            </a:pPr>
            <a:r>
              <a:rPr lang="en" sz="800">
                <a:latin typeface="Lato"/>
                <a:ea typeface="Lato"/>
                <a:cs typeface="Lato"/>
                <a:sym typeface="Lato"/>
              </a:rPr>
              <a:t>top_rate: Menampilkan rating tertinggi (rating) yang diperoleh oleh anime berdasarkan skor dari pengguna.</a:t>
            </a:r>
            <a:endParaRPr sz="800">
              <a:latin typeface="Lato"/>
              <a:ea typeface="Lato"/>
              <a:cs typeface="Lato"/>
              <a:sym typeface="Lato"/>
            </a:endParaRPr>
          </a:p>
          <a:p>
            <a:pPr indent="0" lvl="0" marL="0" rtl="0" algn="just">
              <a:spcBef>
                <a:spcPts val="0"/>
              </a:spcBef>
              <a:spcAft>
                <a:spcPts val="0"/>
              </a:spcAft>
              <a:buNone/>
            </a:pPr>
            <a:r>
              <a:t/>
            </a:r>
            <a:endParaRPr sz="800">
              <a:latin typeface="Lato"/>
              <a:ea typeface="Lato"/>
              <a:cs typeface="Lato"/>
              <a:sym typeface="Lato"/>
            </a:endParaRPr>
          </a:p>
          <a:p>
            <a:pPr indent="0" lvl="0" marL="0" rtl="0" algn="just">
              <a:spcBef>
                <a:spcPts val="0"/>
              </a:spcBef>
              <a:spcAft>
                <a:spcPts val="0"/>
              </a:spcAft>
              <a:buNone/>
            </a:pPr>
            <a:r>
              <a:rPr b="1" lang="en" sz="800">
                <a:latin typeface="Lato"/>
                <a:ea typeface="Lato"/>
                <a:cs typeface="Lato"/>
                <a:sym typeface="Lato"/>
              </a:rPr>
              <a:t>Analisa:</a:t>
            </a:r>
            <a:endParaRPr b="1" sz="800">
              <a:latin typeface="Lato"/>
              <a:ea typeface="Lato"/>
              <a:cs typeface="Lato"/>
              <a:sym typeface="Lato"/>
            </a:endParaRPr>
          </a:p>
          <a:p>
            <a:pPr indent="-279400" lvl="0" marL="457200" rtl="0" algn="just">
              <a:spcBef>
                <a:spcPts val="0"/>
              </a:spcBef>
              <a:spcAft>
                <a:spcPts val="0"/>
              </a:spcAft>
              <a:buSzPts val="800"/>
              <a:buFont typeface="Lato"/>
              <a:buAutoNum type="arabicPeriod"/>
            </a:pPr>
            <a:r>
              <a:rPr lang="en" sz="800">
                <a:latin typeface="Lato"/>
                <a:ea typeface="Lato"/>
                <a:cs typeface="Lato"/>
                <a:sym typeface="Lato"/>
              </a:rPr>
              <a:t>Popularitas vs Rating: Anime seperti "Death Note" dan "Shingeki no Kyojin" populer berdasarkan anggota di top_com, tetapi jumlah pemberi rating di top_user tidak selalu sebanding, menunjukkan bahwa popularitas tidak selalu mencerminkan partisipasi aktif.</a:t>
            </a:r>
            <a:endParaRPr sz="800">
              <a:latin typeface="Lato"/>
              <a:ea typeface="Lato"/>
              <a:cs typeface="Lato"/>
              <a:sym typeface="Lato"/>
            </a:endParaRPr>
          </a:p>
          <a:p>
            <a:pPr indent="-279400" lvl="0" marL="457200" rtl="0" algn="just">
              <a:spcBef>
                <a:spcPts val="0"/>
              </a:spcBef>
              <a:spcAft>
                <a:spcPts val="0"/>
              </a:spcAft>
              <a:buSzPts val="800"/>
              <a:buFont typeface="Lato"/>
              <a:buAutoNum type="arabicPeriod"/>
            </a:pPr>
            <a:r>
              <a:rPr lang="en" sz="800">
                <a:latin typeface="Lato"/>
                <a:ea typeface="Lato"/>
                <a:cs typeface="Lato"/>
                <a:sym typeface="Lato"/>
              </a:rPr>
              <a:t>Kualitas dan Popularitas: "Fullmetal Alchemist: Brotherhood" menunjukkan keseimbangan antara popularitas, partisipasi, dan kualitas, karena muncul di top_com, top_user, dan top_rate.</a:t>
            </a:r>
            <a:endParaRPr sz="800">
              <a:latin typeface="Lato"/>
              <a:ea typeface="Lato"/>
              <a:cs typeface="Lato"/>
              <a:sym typeface="Lato"/>
            </a:endParaRPr>
          </a:p>
          <a:p>
            <a:pPr indent="-279400" lvl="0" marL="457200" rtl="0" algn="just">
              <a:spcBef>
                <a:spcPts val="0"/>
              </a:spcBef>
              <a:spcAft>
                <a:spcPts val="0"/>
              </a:spcAft>
              <a:buSzPts val="800"/>
              <a:buFont typeface="Lato"/>
              <a:buAutoNum type="arabicPeriod"/>
            </a:pPr>
            <a:r>
              <a:rPr lang="en" sz="800">
                <a:latin typeface="Lato"/>
                <a:ea typeface="Lato"/>
                <a:cs typeface="Lato"/>
                <a:sym typeface="Lato"/>
              </a:rPr>
              <a:t>Anime dengan Rating Tinggi: Anime di top_rate seperti "Mogura no Motoro" dan "Kimi no Na wa" memiliki rating tinggi tetapi tidak populer di top_com, menunjukkan bahwa rating tinggi tidak selalu berbanding lurus dengan jumlah penggemar.</a:t>
            </a:r>
            <a:endParaRPr sz="800">
              <a:latin typeface="Lato"/>
              <a:ea typeface="Lato"/>
              <a:cs typeface="Lato"/>
              <a:sym typeface="Lato"/>
            </a:endParaRPr>
          </a:p>
          <a:p>
            <a:pPr indent="-279400" lvl="0" marL="457200" rtl="0" algn="just">
              <a:spcBef>
                <a:spcPts val="0"/>
              </a:spcBef>
              <a:spcAft>
                <a:spcPts val="0"/>
              </a:spcAft>
              <a:buSzPts val="800"/>
              <a:buFont typeface="Lato"/>
              <a:buAutoNum type="arabicPeriod"/>
            </a:pPr>
            <a:r>
              <a:rPr lang="en" sz="800">
                <a:latin typeface="Lato"/>
                <a:ea typeface="Lato"/>
                <a:cs typeface="Lato"/>
                <a:sym typeface="Lato"/>
              </a:rPr>
              <a:t>Secara keseluruhan, terdapat perbedaan antara popularitas, partisipasi pengguna, dan kualitas anime.</a:t>
            </a:r>
            <a:endParaRPr sz="800">
              <a:latin typeface="Lato"/>
              <a:ea typeface="Lato"/>
              <a:cs typeface="Lato"/>
              <a:sym typeface="Lato"/>
            </a:endParaRPr>
          </a:p>
        </p:txBody>
      </p:sp>
      <p:sp>
        <p:nvSpPr>
          <p:cNvPr id="373" name="Google Shape;373;g6b2d53d6b44fcf05_0"/>
          <p:cNvSpPr txBox="1"/>
          <p:nvPr/>
        </p:nvSpPr>
        <p:spPr>
          <a:xfrm>
            <a:off x="164532" y="497649"/>
            <a:ext cx="17715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highlight>
                  <a:srgbClr val="D9EAD3"/>
                </a:highlight>
                <a:latin typeface="Lato"/>
                <a:ea typeface="Lato"/>
                <a:cs typeface="Lato"/>
                <a:sym typeface="Lato"/>
              </a:rPr>
              <a:t>Categorical Variabel</a:t>
            </a:r>
            <a:endParaRPr b="1" sz="1300">
              <a:solidFill>
                <a:schemeClr val="accent1"/>
              </a:solidFill>
              <a:highlight>
                <a:srgbClr val="D9EAD3"/>
              </a:highlight>
              <a:latin typeface="Lato"/>
              <a:ea typeface="Lato"/>
              <a:cs typeface="Lato"/>
              <a:sym typeface="Lato"/>
            </a:endParaRPr>
          </a:p>
        </p:txBody>
      </p:sp>
      <p:sp>
        <p:nvSpPr>
          <p:cNvPr id="374" name="Google Shape;374;g6b2d53d6b44fcf05_0"/>
          <p:cNvSpPr txBox="1"/>
          <p:nvPr/>
        </p:nvSpPr>
        <p:spPr>
          <a:xfrm>
            <a:off x="1823373" y="497650"/>
            <a:ext cx="5829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Type</a:t>
            </a:r>
            <a:endParaRPr b="1" sz="1300">
              <a:solidFill>
                <a:schemeClr val="accent1"/>
              </a:solidFill>
              <a:latin typeface="Lato"/>
              <a:ea typeface="Lato"/>
              <a:cs typeface="Lato"/>
              <a:sym typeface="Lato"/>
            </a:endParaRPr>
          </a:p>
        </p:txBody>
      </p:sp>
      <p:sp>
        <p:nvSpPr>
          <p:cNvPr id="375" name="Google Shape;375;g6b2d53d6b44fcf05_0"/>
          <p:cNvSpPr txBox="1"/>
          <p:nvPr/>
        </p:nvSpPr>
        <p:spPr>
          <a:xfrm>
            <a:off x="5389900" y="884349"/>
            <a:ext cx="1409400" cy="38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accent1"/>
                </a:solidFill>
                <a:latin typeface="Lato"/>
                <a:ea typeface="Lato"/>
                <a:cs typeface="Lato"/>
                <a:sym typeface="Lato"/>
              </a:rPr>
              <a:t>Name</a:t>
            </a:r>
            <a:endParaRPr b="1" sz="13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6b2d53d6b44fcf05_40"/>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03: Machine Learning</a:t>
            </a:r>
            <a:endParaRPr b="1" sz="2000"/>
          </a:p>
        </p:txBody>
      </p:sp>
      <p:sp>
        <p:nvSpPr>
          <p:cNvPr id="381" name="Google Shape;381;g6b2d53d6b44fcf05_40"/>
          <p:cNvSpPr txBox="1"/>
          <p:nvPr/>
        </p:nvSpPr>
        <p:spPr>
          <a:xfrm>
            <a:off x="4283407" y="273952"/>
            <a:ext cx="19299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Data Eksploratory</a:t>
            </a:r>
            <a:endParaRPr b="1">
              <a:solidFill>
                <a:schemeClr val="accent1"/>
              </a:solidFill>
              <a:latin typeface="Lato"/>
              <a:ea typeface="Lato"/>
              <a:cs typeface="Lato"/>
              <a:sym typeface="Lato"/>
            </a:endParaRPr>
          </a:p>
        </p:txBody>
      </p:sp>
      <p:pic>
        <p:nvPicPr>
          <p:cNvPr id="382" name="Google Shape;382;g6b2d53d6b44fcf05_40"/>
          <p:cNvPicPr preferRelativeResize="0"/>
          <p:nvPr/>
        </p:nvPicPr>
        <p:blipFill rotWithShape="1">
          <a:blip r:embed="rId3">
            <a:alphaModFix/>
          </a:blip>
          <a:srcRect b="0" l="0" r="82059" t="0"/>
          <a:stretch/>
        </p:blipFill>
        <p:spPr>
          <a:xfrm>
            <a:off x="152575" y="969900"/>
            <a:ext cx="2100297" cy="1745675"/>
          </a:xfrm>
          <a:prstGeom prst="rect">
            <a:avLst/>
          </a:prstGeom>
          <a:noFill/>
          <a:ln>
            <a:noFill/>
          </a:ln>
        </p:spPr>
      </p:pic>
      <p:pic>
        <p:nvPicPr>
          <p:cNvPr id="383" name="Google Shape;383;g6b2d53d6b44fcf05_40"/>
          <p:cNvPicPr preferRelativeResize="0"/>
          <p:nvPr/>
        </p:nvPicPr>
        <p:blipFill>
          <a:blip r:embed="rId4">
            <a:alphaModFix/>
          </a:blip>
          <a:stretch>
            <a:fillRect/>
          </a:stretch>
        </p:blipFill>
        <p:spPr>
          <a:xfrm>
            <a:off x="-23125" y="3112745"/>
            <a:ext cx="2276001" cy="1742350"/>
          </a:xfrm>
          <a:prstGeom prst="rect">
            <a:avLst/>
          </a:prstGeom>
          <a:noFill/>
          <a:ln>
            <a:noFill/>
          </a:ln>
        </p:spPr>
      </p:pic>
      <p:sp>
        <p:nvSpPr>
          <p:cNvPr id="384" name="Google Shape;384;g6b2d53d6b44fcf05_40"/>
          <p:cNvSpPr txBox="1"/>
          <p:nvPr/>
        </p:nvSpPr>
        <p:spPr>
          <a:xfrm>
            <a:off x="355977" y="572700"/>
            <a:ext cx="9045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Lato"/>
                <a:ea typeface="Lato"/>
                <a:cs typeface="Lato"/>
                <a:sym typeface="Lato"/>
              </a:rPr>
              <a:t>Episode</a:t>
            </a:r>
            <a:endParaRPr b="1" sz="1200">
              <a:solidFill>
                <a:schemeClr val="accent1"/>
              </a:solidFill>
              <a:latin typeface="Lato"/>
              <a:ea typeface="Lato"/>
              <a:cs typeface="Lato"/>
              <a:sym typeface="Lato"/>
            </a:endParaRPr>
          </a:p>
        </p:txBody>
      </p:sp>
      <p:sp>
        <p:nvSpPr>
          <p:cNvPr id="385" name="Google Shape;385;g6b2d53d6b44fcf05_40"/>
          <p:cNvSpPr txBox="1"/>
          <p:nvPr/>
        </p:nvSpPr>
        <p:spPr>
          <a:xfrm>
            <a:off x="355975" y="2730412"/>
            <a:ext cx="9045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Lato"/>
                <a:ea typeface="Lato"/>
                <a:cs typeface="Lato"/>
                <a:sym typeface="Lato"/>
              </a:rPr>
              <a:t>Genre</a:t>
            </a:r>
            <a:endParaRPr b="1" sz="1200">
              <a:solidFill>
                <a:schemeClr val="accent1"/>
              </a:solidFill>
              <a:latin typeface="Lato"/>
              <a:ea typeface="Lato"/>
              <a:cs typeface="Lato"/>
              <a:sym typeface="Lato"/>
            </a:endParaRPr>
          </a:p>
        </p:txBody>
      </p:sp>
      <p:sp>
        <p:nvSpPr>
          <p:cNvPr id="386" name="Google Shape;386;g6b2d53d6b44fcf05_40"/>
          <p:cNvSpPr txBox="1"/>
          <p:nvPr/>
        </p:nvSpPr>
        <p:spPr>
          <a:xfrm>
            <a:off x="2142863" y="2953563"/>
            <a:ext cx="2615700" cy="2060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solidFill>
                  <a:schemeClr val="accent1"/>
                </a:solidFill>
                <a:latin typeface="Lato"/>
                <a:ea typeface="Lato"/>
                <a:cs typeface="Lato"/>
                <a:sym typeface="Lato"/>
              </a:rPr>
              <a:t>Analisa</a:t>
            </a:r>
            <a:r>
              <a:rPr lang="en" sz="800">
                <a:solidFill>
                  <a:schemeClr val="accent1"/>
                </a:solidFill>
                <a:latin typeface="Lato"/>
                <a:ea typeface="Lato"/>
                <a:cs typeface="Lato"/>
                <a:sym typeface="Lato"/>
              </a:rPr>
              <a:t>:</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Josei, Thriller, dan Mystery memiliki rating tertinggi, menunjukkan apresiasi tinggi dari pengguna pada anime dengan cerita kompleks.</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Genre seperti Shounen, Psychological, dan Romance berada di kisaran menengah.</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Music, Dementia, dan Lainnya memiliki rating terendah, menunjukkan minat yang rendah.</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Secara keseluruhan, genre dengan tema yang lebih serius atau berfokus pada cerita kompleks (seperti Josei dan Thriller) cenderung mendapatkan rating lebih tinggi dibandingkan genre komedi atau aksi ringan.</a:t>
            </a:r>
            <a:endParaRPr sz="800">
              <a:solidFill>
                <a:schemeClr val="accent1"/>
              </a:solidFill>
              <a:latin typeface="Lato"/>
              <a:ea typeface="Lato"/>
              <a:cs typeface="Lato"/>
              <a:sym typeface="Lato"/>
            </a:endParaRPr>
          </a:p>
        </p:txBody>
      </p:sp>
      <p:sp>
        <p:nvSpPr>
          <p:cNvPr id="387" name="Google Shape;387;g6b2d53d6b44fcf05_40"/>
          <p:cNvSpPr txBox="1"/>
          <p:nvPr/>
        </p:nvSpPr>
        <p:spPr>
          <a:xfrm>
            <a:off x="2142864" y="670238"/>
            <a:ext cx="2615700" cy="218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solidFill>
                  <a:schemeClr val="accent1"/>
                </a:solidFill>
                <a:latin typeface="Lato"/>
                <a:ea typeface="Lato"/>
                <a:cs typeface="Lato"/>
                <a:sym typeface="Lato"/>
              </a:rPr>
              <a:t>Analisa</a:t>
            </a:r>
            <a:r>
              <a:rPr lang="en" sz="800">
                <a:solidFill>
                  <a:schemeClr val="accent1"/>
                </a:solidFill>
                <a:latin typeface="Lato"/>
                <a:ea typeface="Lato"/>
                <a:cs typeface="Lato"/>
                <a:sym typeface="Lato"/>
              </a:rPr>
              <a:t>:</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Anime dengan episode tunggal, seperti movies atau OVA, sering memiliki produksi padat dan harus menyampaikan cerita dalam waktu terbatas. Rating tinggi biasanya menunjukkan kualitas tinggi, seperti pada film anime populer.</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Anime berseri dengan banyak episode, seperti TV anime atau anime musim, sering mendapatkan rating tinggi karena alur cerita yang berkembang dan keterikatan emosional penonton dengan karakter.</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Namun, hal ini bukan patokan mutlak, karena banyak faktor lain yang juga memengaruhi rating dan status sebuah anime.</a:t>
            </a:r>
            <a:endParaRPr sz="800">
              <a:solidFill>
                <a:schemeClr val="accent1"/>
              </a:solidFill>
              <a:latin typeface="Lato"/>
              <a:ea typeface="Lato"/>
              <a:cs typeface="Lato"/>
              <a:sym typeface="Lato"/>
            </a:endParaRPr>
          </a:p>
        </p:txBody>
      </p:sp>
      <p:sp>
        <p:nvSpPr>
          <p:cNvPr id="388" name="Google Shape;388;g6b2d53d6b44fcf05_40"/>
          <p:cNvSpPr txBox="1"/>
          <p:nvPr/>
        </p:nvSpPr>
        <p:spPr>
          <a:xfrm>
            <a:off x="4758575" y="752338"/>
            <a:ext cx="17076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highlight>
                  <a:srgbClr val="D9EAD3"/>
                </a:highlight>
                <a:latin typeface="Lato"/>
                <a:ea typeface="Lato"/>
                <a:cs typeface="Lato"/>
                <a:sym typeface="Lato"/>
              </a:rPr>
              <a:t>Variabel Numerical</a:t>
            </a:r>
            <a:endParaRPr b="1" sz="1300">
              <a:solidFill>
                <a:schemeClr val="accent1"/>
              </a:solidFill>
              <a:highlight>
                <a:srgbClr val="D9EAD3"/>
              </a:highlight>
              <a:latin typeface="Lato"/>
              <a:ea typeface="Lato"/>
              <a:cs typeface="Lato"/>
              <a:sym typeface="Lato"/>
            </a:endParaRPr>
          </a:p>
        </p:txBody>
      </p:sp>
      <p:pic>
        <p:nvPicPr>
          <p:cNvPr id="389" name="Google Shape;389;g6b2d53d6b44fcf05_40"/>
          <p:cNvPicPr preferRelativeResize="0"/>
          <p:nvPr/>
        </p:nvPicPr>
        <p:blipFill rotWithShape="1">
          <a:blip r:embed="rId5">
            <a:alphaModFix/>
          </a:blip>
          <a:srcRect b="43022" l="8633" r="7789" t="24379"/>
          <a:stretch/>
        </p:blipFill>
        <p:spPr>
          <a:xfrm>
            <a:off x="4758575" y="1108150"/>
            <a:ext cx="1454726" cy="1292386"/>
          </a:xfrm>
          <a:prstGeom prst="rect">
            <a:avLst/>
          </a:prstGeom>
          <a:noFill/>
          <a:ln>
            <a:noFill/>
          </a:ln>
        </p:spPr>
      </p:pic>
      <p:pic>
        <p:nvPicPr>
          <p:cNvPr id="390" name="Google Shape;390;g6b2d53d6b44fcf05_40"/>
          <p:cNvPicPr preferRelativeResize="0"/>
          <p:nvPr/>
        </p:nvPicPr>
        <p:blipFill rotWithShape="1">
          <a:blip r:embed="rId6">
            <a:alphaModFix/>
          </a:blip>
          <a:srcRect b="41045" l="8825" r="5071" t="23230"/>
          <a:stretch/>
        </p:blipFill>
        <p:spPr>
          <a:xfrm>
            <a:off x="4718336" y="2317467"/>
            <a:ext cx="1535200" cy="1450805"/>
          </a:xfrm>
          <a:prstGeom prst="rect">
            <a:avLst/>
          </a:prstGeom>
          <a:noFill/>
          <a:ln>
            <a:noFill/>
          </a:ln>
        </p:spPr>
      </p:pic>
      <p:pic>
        <p:nvPicPr>
          <p:cNvPr id="391" name="Google Shape;391;g6b2d53d6b44fcf05_40"/>
          <p:cNvPicPr preferRelativeResize="0"/>
          <p:nvPr/>
        </p:nvPicPr>
        <p:blipFill rotWithShape="1">
          <a:blip r:embed="rId7">
            <a:alphaModFix/>
          </a:blip>
          <a:srcRect b="42260" l="16097" r="4913" t="24154"/>
          <a:stretch/>
        </p:blipFill>
        <p:spPr>
          <a:xfrm>
            <a:off x="4818649" y="3851125"/>
            <a:ext cx="1454726" cy="1292373"/>
          </a:xfrm>
          <a:prstGeom prst="rect">
            <a:avLst/>
          </a:prstGeom>
          <a:noFill/>
          <a:ln>
            <a:noFill/>
          </a:ln>
        </p:spPr>
      </p:pic>
      <p:pic>
        <p:nvPicPr>
          <p:cNvPr id="392" name="Google Shape;392;g6b2d53d6b44fcf05_40"/>
          <p:cNvPicPr preferRelativeResize="0"/>
          <p:nvPr/>
        </p:nvPicPr>
        <p:blipFill rotWithShape="1">
          <a:blip r:embed="rId8">
            <a:alphaModFix/>
          </a:blip>
          <a:srcRect b="46187" l="14533" r="5080" t="21666"/>
          <a:stretch/>
        </p:blipFill>
        <p:spPr>
          <a:xfrm>
            <a:off x="6253525" y="1318700"/>
            <a:ext cx="1327601" cy="1292373"/>
          </a:xfrm>
          <a:prstGeom prst="rect">
            <a:avLst/>
          </a:prstGeom>
          <a:noFill/>
          <a:ln>
            <a:noFill/>
          </a:ln>
        </p:spPr>
      </p:pic>
      <p:pic>
        <p:nvPicPr>
          <p:cNvPr id="393" name="Google Shape;393;g6b2d53d6b44fcf05_40"/>
          <p:cNvPicPr preferRelativeResize="0"/>
          <p:nvPr/>
        </p:nvPicPr>
        <p:blipFill rotWithShape="1">
          <a:blip r:embed="rId8">
            <a:alphaModFix/>
          </a:blip>
          <a:srcRect b="12578" l="17393" r="6980" t="53482"/>
          <a:stretch/>
        </p:blipFill>
        <p:spPr>
          <a:xfrm>
            <a:off x="7687500" y="1248300"/>
            <a:ext cx="1327601" cy="1362774"/>
          </a:xfrm>
          <a:prstGeom prst="rect">
            <a:avLst/>
          </a:prstGeom>
          <a:noFill/>
          <a:ln>
            <a:noFill/>
          </a:ln>
        </p:spPr>
      </p:pic>
      <p:sp>
        <p:nvSpPr>
          <p:cNvPr id="394" name="Google Shape;394;g6b2d53d6b44fcf05_40"/>
          <p:cNvSpPr txBox="1"/>
          <p:nvPr/>
        </p:nvSpPr>
        <p:spPr>
          <a:xfrm>
            <a:off x="6466175" y="2856050"/>
            <a:ext cx="2425800" cy="2060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solidFill>
                  <a:schemeClr val="accent1"/>
                </a:solidFill>
                <a:latin typeface="Lato"/>
                <a:ea typeface="Lato"/>
                <a:cs typeface="Lato"/>
                <a:sym typeface="Lato"/>
              </a:rPr>
              <a:t>Analisa:</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Distribusi data menunjukkan bahwa anime dengan popularitas yang tinggi (dilihat dari jumlah anggota) sangat mendominasi, meski anime dengan rating rata-rata juga cukup umum. </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Ada variasi besar dalam jumlah anggota komunitas dan rating pengguna, namun distribusi rating anime cenderung stabil dan terpusat pada nilai yang cukup baik. </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Ini menunjukkan bahwa kualitas anime secara keseluruhan cukup konsisten, dengan beberapa anime yang sangat populer menarik perhatian lebih banyak penggemar.</a:t>
            </a:r>
            <a:endParaRPr sz="800">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3578b8339cf4cf0_6"/>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03: Machine Learning</a:t>
            </a:r>
            <a:endParaRPr b="1" sz="2000"/>
          </a:p>
        </p:txBody>
      </p:sp>
      <p:sp>
        <p:nvSpPr>
          <p:cNvPr id="400" name="Google Shape;400;g3578b8339cf4cf0_6"/>
          <p:cNvSpPr txBox="1"/>
          <p:nvPr/>
        </p:nvSpPr>
        <p:spPr>
          <a:xfrm>
            <a:off x="4893275" y="270355"/>
            <a:ext cx="19299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Lato"/>
                <a:ea typeface="Lato"/>
                <a:cs typeface="Lato"/>
                <a:sym typeface="Lato"/>
              </a:rPr>
              <a:t>Modeling </a:t>
            </a:r>
            <a:endParaRPr b="1">
              <a:solidFill>
                <a:schemeClr val="accent1"/>
              </a:solidFill>
              <a:latin typeface="Lato"/>
              <a:ea typeface="Lato"/>
              <a:cs typeface="Lato"/>
              <a:sym typeface="Lato"/>
            </a:endParaRPr>
          </a:p>
        </p:txBody>
      </p:sp>
      <p:pic>
        <p:nvPicPr>
          <p:cNvPr id="401" name="Google Shape;401;g3578b8339cf4cf0_6"/>
          <p:cNvPicPr preferRelativeResize="0"/>
          <p:nvPr/>
        </p:nvPicPr>
        <p:blipFill rotWithShape="1">
          <a:blip r:embed="rId3">
            <a:alphaModFix/>
          </a:blip>
          <a:srcRect b="23269" l="5356" r="0" t="15139"/>
          <a:stretch/>
        </p:blipFill>
        <p:spPr>
          <a:xfrm>
            <a:off x="224875" y="666650"/>
            <a:ext cx="2910026" cy="4160799"/>
          </a:xfrm>
          <a:prstGeom prst="rect">
            <a:avLst/>
          </a:prstGeom>
          <a:noFill/>
          <a:ln>
            <a:noFill/>
          </a:ln>
        </p:spPr>
      </p:pic>
      <p:sp>
        <p:nvSpPr>
          <p:cNvPr id="402" name="Google Shape;402;g3578b8339cf4cf0_6"/>
          <p:cNvSpPr txBox="1"/>
          <p:nvPr/>
        </p:nvSpPr>
        <p:spPr>
          <a:xfrm>
            <a:off x="1653799" y="750370"/>
            <a:ext cx="1481100" cy="55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accent1"/>
                </a:solidFill>
                <a:latin typeface="Lato"/>
                <a:ea typeface="Lato"/>
                <a:cs typeface="Lato"/>
                <a:sym typeface="Lato"/>
              </a:rPr>
              <a:t>Membersihkan data dari karakter dan kode html yang kiranya menggangu </a:t>
            </a:r>
            <a:endParaRPr sz="800">
              <a:solidFill>
                <a:schemeClr val="accent1"/>
              </a:solidFill>
              <a:latin typeface="Lato"/>
              <a:ea typeface="Lato"/>
              <a:cs typeface="Lato"/>
              <a:sym typeface="Lato"/>
            </a:endParaRPr>
          </a:p>
        </p:txBody>
      </p:sp>
      <p:sp>
        <p:nvSpPr>
          <p:cNvPr id="403" name="Google Shape;403;g3578b8339cf4cf0_6"/>
          <p:cNvSpPr txBox="1"/>
          <p:nvPr/>
        </p:nvSpPr>
        <p:spPr>
          <a:xfrm>
            <a:off x="1795153" y="4517849"/>
            <a:ext cx="13398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Define model; KKN dari sklearn</a:t>
            </a:r>
            <a:endParaRPr sz="800">
              <a:solidFill>
                <a:schemeClr val="accent1"/>
              </a:solidFill>
              <a:latin typeface="Lato"/>
              <a:ea typeface="Lato"/>
              <a:cs typeface="Lato"/>
              <a:sym typeface="Lato"/>
            </a:endParaRPr>
          </a:p>
        </p:txBody>
      </p:sp>
      <p:pic>
        <p:nvPicPr>
          <p:cNvPr id="404" name="Google Shape;404;g3578b8339cf4cf0_6"/>
          <p:cNvPicPr preferRelativeResize="0"/>
          <p:nvPr/>
        </p:nvPicPr>
        <p:blipFill rotWithShape="1">
          <a:blip r:embed="rId3">
            <a:alphaModFix/>
          </a:blip>
          <a:srcRect b="3140" l="5917" r="0" t="83132"/>
          <a:stretch/>
        </p:blipFill>
        <p:spPr>
          <a:xfrm>
            <a:off x="3293250" y="1128100"/>
            <a:ext cx="2715899" cy="1443651"/>
          </a:xfrm>
          <a:prstGeom prst="rect">
            <a:avLst/>
          </a:prstGeom>
          <a:noFill/>
          <a:ln>
            <a:noFill/>
          </a:ln>
        </p:spPr>
      </p:pic>
      <p:sp>
        <p:nvSpPr>
          <p:cNvPr id="405" name="Google Shape;405;g3578b8339cf4cf0_6"/>
          <p:cNvSpPr txBox="1"/>
          <p:nvPr/>
        </p:nvSpPr>
        <p:spPr>
          <a:xfrm>
            <a:off x="3293250" y="713613"/>
            <a:ext cx="27159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highlight>
                  <a:srgbClr val="D9EAD3"/>
                </a:highlight>
                <a:latin typeface="Lato"/>
                <a:ea typeface="Lato"/>
                <a:cs typeface="Lato"/>
                <a:sym typeface="Lato"/>
              </a:rPr>
              <a:t>Collaborative filtering - Item based</a:t>
            </a:r>
            <a:endParaRPr b="1" sz="1200">
              <a:solidFill>
                <a:schemeClr val="accent1"/>
              </a:solidFill>
              <a:highlight>
                <a:srgbClr val="D9EAD3"/>
              </a:highlight>
              <a:latin typeface="Lato"/>
              <a:ea typeface="Lato"/>
              <a:cs typeface="Lato"/>
              <a:sym typeface="Lato"/>
            </a:endParaRPr>
          </a:p>
        </p:txBody>
      </p:sp>
      <p:sp>
        <p:nvSpPr>
          <p:cNvPr id="406" name="Google Shape;406;g3578b8339cf4cf0_6"/>
          <p:cNvSpPr txBox="1"/>
          <p:nvPr/>
        </p:nvSpPr>
        <p:spPr>
          <a:xfrm flipH="1">
            <a:off x="4655300" y="1128100"/>
            <a:ext cx="1711200" cy="3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Pick anime random</a:t>
            </a:r>
            <a:endParaRPr sz="800">
              <a:solidFill>
                <a:schemeClr val="accent1"/>
              </a:solidFill>
              <a:latin typeface="Lato"/>
              <a:ea typeface="Lato"/>
              <a:cs typeface="Lato"/>
              <a:sym typeface="Lato"/>
            </a:endParaRPr>
          </a:p>
        </p:txBody>
      </p:sp>
      <p:pic>
        <p:nvPicPr>
          <p:cNvPr id="407" name="Google Shape;407;g3578b8339cf4cf0_6"/>
          <p:cNvPicPr preferRelativeResize="0"/>
          <p:nvPr/>
        </p:nvPicPr>
        <p:blipFill rotWithShape="1">
          <a:blip r:embed="rId4">
            <a:alphaModFix/>
          </a:blip>
          <a:srcRect b="41002" l="5654" r="16464" t="22570"/>
          <a:stretch/>
        </p:blipFill>
        <p:spPr>
          <a:xfrm>
            <a:off x="3425000" y="2571750"/>
            <a:ext cx="2388701" cy="2347824"/>
          </a:xfrm>
          <a:prstGeom prst="rect">
            <a:avLst/>
          </a:prstGeom>
          <a:noFill/>
          <a:ln>
            <a:noFill/>
          </a:ln>
        </p:spPr>
      </p:pic>
      <p:sp>
        <p:nvSpPr>
          <p:cNvPr id="408" name="Google Shape;408;g3578b8339cf4cf0_6"/>
          <p:cNvSpPr txBox="1"/>
          <p:nvPr/>
        </p:nvSpPr>
        <p:spPr>
          <a:xfrm>
            <a:off x="3795598" y="2441224"/>
            <a:ext cx="17112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Fungsi untuk membuat rekomendasi anime</a:t>
            </a:r>
            <a:endParaRPr sz="800">
              <a:solidFill>
                <a:schemeClr val="accent1"/>
              </a:solidFill>
              <a:latin typeface="Lato"/>
              <a:ea typeface="Lato"/>
              <a:cs typeface="Lato"/>
              <a:sym typeface="Lato"/>
            </a:endParaRPr>
          </a:p>
        </p:txBody>
      </p:sp>
      <p:sp>
        <p:nvSpPr>
          <p:cNvPr id="409" name="Google Shape;409;g3578b8339cf4cf0_6"/>
          <p:cNvSpPr txBox="1"/>
          <p:nvPr/>
        </p:nvSpPr>
        <p:spPr>
          <a:xfrm>
            <a:off x="6167491" y="713613"/>
            <a:ext cx="27159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highlight>
                  <a:srgbClr val="D9EAD3"/>
                </a:highlight>
                <a:latin typeface="Lato"/>
                <a:ea typeface="Lato"/>
                <a:cs typeface="Lato"/>
                <a:sym typeface="Lato"/>
              </a:rPr>
              <a:t>Content Based Filtering </a:t>
            </a:r>
            <a:endParaRPr b="1" sz="1200">
              <a:solidFill>
                <a:schemeClr val="accent1"/>
              </a:solidFill>
              <a:highlight>
                <a:srgbClr val="D9EAD3"/>
              </a:highlight>
              <a:latin typeface="Lato"/>
              <a:ea typeface="Lato"/>
              <a:cs typeface="Lato"/>
              <a:sym typeface="Lato"/>
            </a:endParaRPr>
          </a:p>
        </p:txBody>
      </p:sp>
      <p:pic>
        <p:nvPicPr>
          <p:cNvPr id="410" name="Google Shape;410;g3578b8339cf4cf0_6"/>
          <p:cNvPicPr preferRelativeResize="0"/>
          <p:nvPr/>
        </p:nvPicPr>
        <p:blipFill rotWithShape="1">
          <a:blip r:embed="rId4">
            <a:alphaModFix/>
          </a:blip>
          <a:srcRect b="15361" l="5006" r="0" t="62103"/>
          <a:stretch/>
        </p:blipFill>
        <p:spPr>
          <a:xfrm>
            <a:off x="6155675" y="1081125"/>
            <a:ext cx="2818024" cy="1305477"/>
          </a:xfrm>
          <a:prstGeom prst="rect">
            <a:avLst/>
          </a:prstGeom>
          <a:noFill/>
          <a:ln>
            <a:noFill/>
          </a:ln>
        </p:spPr>
      </p:pic>
      <p:pic>
        <p:nvPicPr>
          <p:cNvPr id="411" name="Google Shape;411;g3578b8339cf4cf0_6"/>
          <p:cNvPicPr preferRelativeResize="0"/>
          <p:nvPr/>
        </p:nvPicPr>
        <p:blipFill rotWithShape="1">
          <a:blip r:embed="rId5">
            <a:alphaModFix/>
          </a:blip>
          <a:srcRect b="23778" l="7241" r="13788" t="33699"/>
          <a:stretch/>
        </p:blipFill>
        <p:spPr>
          <a:xfrm>
            <a:off x="6006025" y="2441225"/>
            <a:ext cx="1481099" cy="2511324"/>
          </a:xfrm>
          <a:prstGeom prst="rect">
            <a:avLst/>
          </a:prstGeom>
          <a:noFill/>
          <a:ln>
            <a:noFill/>
          </a:ln>
        </p:spPr>
      </p:pic>
      <p:pic>
        <p:nvPicPr>
          <p:cNvPr id="412" name="Google Shape;412;g3578b8339cf4cf0_6"/>
          <p:cNvPicPr preferRelativeResize="0"/>
          <p:nvPr/>
        </p:nvPicPr>
        <p:blipFill rotWithShape="1">
          <a:blip r:embed="rId6">
            <a:alphaModFix/>
          </a:blip>
          <a:srcRect b="12165" l="5594" r="40668" t="46399"/>
          <a:stretch/>
        </p:blipFill>
        <p:spPr>
          <a:xfrm>
            <a:off x="7538150" y="2441225"/>
            <a:ext cx="1481099" cy="2511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aphicFrame>
        <p:nvGraphicFramePr>
          <p:cNvPr id="99" name="Google Shape;99;p4"/>
          <p:cNvGraphicFramePr/>
          <p:nvPr/>
        </p:nvGraphicFramePr>
        <p:xfrm>
          <a:off x="433925" y="850625"/>
          <a:ext cx="3000000" cy="3000000"/>
        </p:xfrm>
        <a:graphic>
          <a:graphicData uri="http://schemas.openxmlformats.org/drawingml/2006/table">
            <a:tbl>
              <a:tblPr>
                <a:noFill/>
                <a:tableStyleId>{140BB326-6EB9-4D9E-99F4-619D9F8A04B7}</a:tableStyleId>
              </a:tblPr>
              <a:tblGrid>
                <a:gridCol w="902425"/>
                <a:gridCol w="7557825"/>
              </a:tblGrid>
              <a:tr h="3287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highlight>
                            <a:srgbClr val="FFFFFF"/>
                          </a:highlight>
                        </a:rPr>
                        <a:t>No</a:t>
                      </a:r>
                      <a:endParaRPr b="1" sz="1400" u="none" cap="none" strike="noStrike">
                        <a:highlight>
                          <a:srgbClr val="FFFFFF"/>
                        </a:highlight>
                      </a:endParaRPr>
                    </a:p>
                  </a:txBody>
                  <a:tcPr marT="63500" marB="63500" marR="63500" marL="63500">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highlight>
                            <a:srgbClr val="FFFFFF"/>
                          </a:highlight>
                        </a:rPr>
                        <a:t>Kompetensi</a:t>
                      </a:r>
                      <a:endParaRPr b="1" sz="1400" u="none" cap="none" strike="noStrike">
                        <a:highlight>
                          <a:srgbClr val="FFFFFF"/>
                        </a:highlight>
                      </a:endParaRPr>
                    </a:p>
                  </a:txBody>
                  <a:tcPr marT="63500" marB="63500" marR="63500" marL="63500">
                    <a:solidFill>
                      <a:srgbClr val="FFFFFF"/>
                    </a:solidFill>
                  </a:tcPr>
                </a:tc>
              </a:tr>
              <a:tr h="328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highlight>
                            <a:srgbClr val="FFFFFF"/>
                          </a:highlight>
                        </a:rPr>
                        <a:t>1</a:t>
                      </a:r>
                      <a:endParaRPr sz="1400" u="none" cap="none" strike="noStrike">
                        <a:highlight>
                          <a:srgbClr val="FFFFFF"/>
                        </a:highlight>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highlight>
                            <a:srgbClr val="FFFFFF"/>
                          </a:highlight>
                        </a:rPr>
                        <a:t>Mampu Membuat Data Frame Berupa Baris dan Kolom</a:t>
                      </a:r>
                      <a:endParaRPr sz="1400" u="none" cap="none" strike="noStrike">
                        <a:highlight>
                          <a:srgbClr val="FFFFFF"/>
                        </a:highlight>
                      </a:endParaRPr>
                    </a:p>
                  </a:txBody>
                  <a:tcPr marT="63500" marB="63500" marR="63500" marL="63500">
                    <a:solidFill>
                      <a:srgbClr val="FFFFFF"/>
                    </a:solidFill>
                  </a:tcPr>
                </a:tc>
              </a:tr>
              <a:tr h="533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highlight>
                            <a:srgbClr val="FFFFFF"/>
                          </a:highlight>
                        </a:rPr>
                        <a:t>2</a:t>
                      </a:r>
                      <a:endParaRPr sz="1400" u="none" cap="none" strike="noStrike">
                        <a:highlight>
                          <a:srgbClr val="FFFFFF"/>
                        </a:highlight>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highlight>
                            <a:srgbClr val="FFFFFF"/>
                          </a:highlight>
                        </a:rPr>
                        <a:t>Mampu Melakukan Analisis Data Menggunakan Measures of Central Tendency dan Measures of Variability</a:t>
                      </a:r>
                      <a:endParaRPr sz="1400" u="none" cap="none" strike="noStrike">
                        <a:highlight>
                          <a:srgbClr val="FFFFFF"/>
                        </a:highlight>
                      </a:endParaRPr>
                    </a:p>
                  </a:txBody>
                  <a:tcPr marT="63500" marB="63500" marR="63500" marL="63500">
                    <a:solidFill>
                      <a:srgbClr val="FFFFFF"/>
                    </a:solidFill>
                  </a:tcPr>
                </a:tc>
              </a:tr>
              <a:tr h="328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highlight>
                            <a:srgbClr val="FFFFFF"/>
                          </a:highlight>
                        </a:rPr>
                        <a:t>3</a:t>
                      </a:r>
                      <a:endParaRPr sz="1400" u="none" cap="none" strike="noStrike">
                        <a:highlight>
                          <a:srgbClr val="FFFFFF"/>
                        </a:highlight>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highlight>
                            <a:srgbClr val="FFFFFF"/>
                          </a:highlight>
                        </a:rPr>
                        <a:t>Mampu Melakukan Hingga Menganalisis Hasil Uji T-Test pada Python </a:t>
                      </a:r>
                      <a:endParaRPr sz="1400" u="none" cap="none" strike="noStrike">
                        <a:highlight>
                          <a:srgbClr val="FFFFFF"/>
                        </a:highlight>
                      </a:endParaRPr>
                    </a:p>
                  </a:txBody>
                  <a:tcPr marT="63500" marB="63500" marR="63500" marL="63500">
                    <a:solidFill>
                      <a:srgbClr val="FFFFFF"/>
                    </a:solidFill>
                  </a:tcPr>
                </a:tc>
              </a:tr>
              <a:tr h="328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highlight>
                            <a:srgbClr val="FFFFFF"/>
                          </a:highlight>
                        </a:rPr>
                        <a:t>4</a:t>
                      </a:r>
                      <a:endParaRPr sz="1400" u="none" cap="none" strike="noStrike">
                        <a:highlight>
                          <a:srgbClr val="FFFFFF"/>
                        </a:highlight>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highlight>
                            <a:srgbClr val="FFFFFF"/>
                          </a:highlight>
                        </a:rPr>
                        <a:t>Mampu Menerapkan Proses Exploratory Data Analysis (EDA)</a:t>
                      </a:r>
                      <a:endParaRPr sz="1400" u="none" cap="none" strike="noStrike">
                        <a:highlight>
                          <a:srgbClr val="FFFFFF"/>
                        </a:highlight>
                      </a:endParaRPr>
                    </a:p>
                  </a:txBody>
                  <a:tcPr marT="63500" marB="63500" marR="63500" marL="63500">
                    <a:solidFill>
                      <a:srgbClr val="FFFFFF"/>
                    </a:solidFill>
                  </a:tcPr>
                </a:tc>
              </a:tr>
              <a:tr h="328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highlight>
                            <a:srgbClr val="FFFFFF"/>
                          </a:highlight>
                        </a:rPr>
                        <a:t>5</a:t>
                      </a:r>
                      <a:endParaRPr sz="1400" u="none" cap="none" strike="noStrike">
                        <a:highlight>
                          <a:srgbClr val="FFFFFF"/>
                        </a:highlight>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highlight>
                            <a:srgbClr val="FFFFFF"/>
                          </a:highlight>
                        </a:rPr>
                        <a:t>Mampu Menerjemahkan Data Menjadi Visualisasi Data</a:t>
                      </a:r>
                      <a:endParaRPr sz="1400" u="none" cap="none" strike="noStrike">
                        <a:highlight>
                          <a:srgbClr val="FFFFFF"/>
                        </a:highlight>
                      </a:endParaRPr>
                    </a:p>
                  </a:txBody>
                  <a:tcPr marT="63500" marB="63500" marR="63500" marL="63500">
                    <a:solidFill>
                      <a:srgbClr val="FFFFFF"/>
                    </a:solidFill>
                  </a:tcPr>
                </a:tc>
              </a:tr>
              <a:tr h="5335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highlight>
                            <a:srgbClr val="FFFFFF"/>
                          </a:highlight>
                        </a:rPr>
                        <a:t>6</a:t>
                      </a:r>
                      <a:endParaRPr sz="1400" u="none" cap="none" strike="noStrike">
                        <a:highlight>
                          <a:srgbClr val="FFFFFF"/>
                        </a:highlight>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highlight>
                            <a:srgbClr val="FFFFFF"/>
                          </a:highlight>
                        </a:rPr>
                        <a:t>Mampu Mengimplementasikan Machine Learning Model Menggunakan Algoritma Supervised atau Unsupervised Learning</a:t>
                      </a:r>
                      <a:endParaRPr sz="1400" u="none" cap="none" strike="noStrike">
                        <a:highlight>
                          <a:srgbClr val="FFFFFF"/>
                        </a:highlight>
                      </a:endParaRPr>
                    </a:p>
                  </a:txBody>
                  <a:tcPr marT="63500" marB="63500" marR="63500" marL="63500">
                    <a:solidFill>
                      <a:srgbClr val="FFFFFF"/>
                    </a:solidFill>
                  </a:tcPr>
                </a:tc>
              </a:tr>
              <a:tr h="328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highlight>
                            <a:srgbClr val="FFFFFF"/>
                          </a:highlight>
                        </a:rPr>
                        <a:t>7</a:t>
                      </a:r>
                      <a:endParaRPr sz="1400" u="none" cap="none" strike="noStrike">
                        <a:highlight>
                          <a:srgbClr val="FFFFFF"/>
                        </a:highlight>
                      </a:endParaRPr>
                    </a:p>
                  </a:txBody>
                  <a:tcPr marT="63500" marB="63500" marR="63500" marL="63500">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highlight>
                            <a:srgbClr val="FFFFFF"/>
                          </a:highlight>
                        </a:rPr>
                        <a:t>Mampu Mengimplementasikan Deep Learning Model Menggunakan Algoritma Artificial Neural Networks (ANN)</a:t>
                      </a:r>
                      <a:endParaRPr sz="1400" u="none" cap="none" strike="noStrike">
                        <a:highlight>
                          <a:srgbClr val="FFFFFF"/>
                        </a:highlight>
                      </a:endParaRPr>
                    </a:p>
                  </a:txBody>
                  <a:tcPr marT="63500" marB="63500" marR="63500" marL="63500">
                    <a:solidFill>
                      <a:srgbClr val="FFFFFF"/>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6b2d53d6b44fcf05_25"/>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03: Machine Learning</a:t>
            </a:r>
            <a:endParaRPr b="1" sz="2000"/>
          </a:p>
        </p:txBody>
      </p:sp>
      <p:sp>
        <p:nvSpPr>
          <p:cNvPr id="418" name="Google Shape;418;g6b2d53d6b44fcf05_25"/>
          <p:cNvSpPr txBox="1"/>
          <p:nvPr/>
        </p:nvSpPr>
        <p:spPr>
          <a:xfrm>
            <a:off x="4893275" y="270355"/>
            <a:ext cx="1929900" cy="396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Data Eksploratory</a:t>
            </a:r>
            <a:endParaRPr b="1">
              <a:solidFill>
                <a:schemeClr val="accent1"/>
              </a:solidFill>
              <a:latin typeface="Lato"/>
              <a:ea typeface="Lato"/>
              <a:cs typeface="Lato"/>
              <a:sym typeface="Lato"/>
            </a:endParaRPr>
          </a:p>
        </p:txBody>
      </p:sp>
      <p:cxnSp>
        <p:nvCxnSpPr>
          <p:cNvPr id="419" name="Google Shape;419;g6b2d53d6b44fcf05_25"/>
          <p:cNvCxnSpPr/>
          <p:nvPr/>
        </p:nvCxnSpPr>
        <p:spPr>
          <a:xfrm rot="5400000">
            <a:off x="8368060" y="1464596"/>
            <a:ext cx="282000" cy="1236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5"/>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04: Deep learning / Artificial Neural Network</a:t>
            </a:r>
            <a:endParaRPr b="1" sz="2000"/>
          </a:p>
        </p:txBody>
      </p:sp>
      <p:sp>
        <p:nvSpPr>
          <p:cNvPr id="425" name="Google Shape;425;p15"/>
          <p:cNvSpPr txBox="1"/>
          <p:nvPr>
            <p:ph idx="1" type="body"/>
          </p:nvPr>
        </p:nvSpPr>
        <p:spPr>
          <a:xfrm>
            <a:off x="311700" y="794275"/>
            <a:ext cx="8520600" cy="37746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 u="sng">
                <a:solidFill>
                  <a:srgbClr val="0D0D0D"/>
                </a:solidFill>
              </a:rPr>
              <a:t>Instruksi:</a:t>
            </a:r>
            <a:endParaRPr b="1">
              <a:solidFill>
                <a:schemeClr val="dk1"/>
              </a:solidFill>
              <a:highlight>
                <a:schemeClr val="accent6"/>
              </a:highlight>
            </a:endParaRPr>
          </a:p>
          <a:p>
            <a:pPr indent="0" lvl="0" marL="0" rtl="0" algn="l">
              <a:lnSpc>
                <a:spcPct val="115000"/>
              </a:lnSpc>
              <a:spcBef>
                <a:spcPts val="0"/>
              </a:spcBef>
              <a:spcAft>
                <a:spcPts val="0"/>
              </a:spcAft>
              <a:buSzPts val="1300"/>
              <a:buNone/>
            </a:pPr>
            <a:r>
              <a:rPr b="1" lang="en">
                <a:solidFill>
                  <a:schemeClr val="dk1"/>
                </a:solidFill>
                <a:highlight>
                  <a:schemeClr val="accent6"/>
                </a:highlight>
              </a:rPr>
              <a:t>Overview - Background Problem Project</a:t>
            </a:r>
            <a:endParaRPr b="1">
              <a:solidFill>
                <a:schemeClr val="dk1"/>
              </a:solidFill>
              <a:highlight>
                <a:schemeClr val="accent6"/>
              </a:highlight>
            </a:endParaRPr>
          </a:p>
          <a:p>
            <a:pPr indent="-311150" lvl="0" marL="457200" rtl="0" algn="l">
              <a:lnSpc>
                <a:spcPct val="115000"/>
              </a:lnSpc>
              <a:spcBef>
                <a:spcPts val="1200"/>
              </a:spcBef>
              <a:spcAft>
                <a:spcPts val="0"/>
              </a:spcAft>
              <a:buClr>
                <a:schemeClr val="dk1"/>
              </a:buClr>
              <a:buSzPts val="1300"/>
              <a:buChar char="●"/>
            </a:pPr>
            <a:r>
              <a:rPr lang="en">
                <a:solidFill>
                  <a:schemeClr val="dk1"/>
                </a:solidFill>
              </a:rPr>
              <a:t>Penjelasan tentang masalah atau tantangan yang ingin dipecahkan dalam project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Informasi latar belakang yang relevan terkait masalah yang dibahas</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Tujuan dan hasil yang diharapkan dari project</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Penjelasan singkat tentang cara dalam penyelesaian masalah</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a:solidFill>
                  <a:schemeClr val="dk1"/>
                </a:solidFill>
              </a:rPr>
              <a:t>Dan lainnya</a:t>
            </a:r>
            <a:endParaRPr>
              <a:solidFill>
                <a:schemeClr val="dk1"/>
              </a:solidFill>
            </a:endParaRPr>
          </a:p>
          <a:p>
            <a:pPr indent="0" lvl="0" marL="0" rtl="0" algn="l">
              <a:lnSpc>
                <a:spcPct val="115000"/>
              </a:lnSpc>
              <a:spcBef>
                <a:spcPts val="1200"/>
              </a:spcBef>
              <a:spcAft>
                <a:spcPts val="1200"/>
              </a:spcAft>
              <a:buSzPts val="1300"/>
              <a:buNone/>
            </a:pPr>
            <a:r>
              <a:t/>
            </a:r>
            <a:endParaRPr>
              <a:solidFill>
                <a:schemeClr val="dk1"/>
              </a:solidFill>
            </a:endParaRPr>
          </a:p>
        </p:txBody>
      </p:sp>
      <p:sp>
        <p:nvSpPr>
          <p:cNvPr id="426" name="Google Shape;426;p15"/>
          <p:cNvSpPr txBox="1"/>
          <p:nvPr/>
        </p:nvSpPr>
        <p:spPr>
          <a:xfrm>
            <a:off x="208650" y="4053650"/>
            <a:ext cx="8726700" cy="823500"/>
          </a:xfrm>
          <a:prstGeom prst="rect">
            <a:avLst/>
          </a:prstGeom>
          <a:solidFill>
            <a:srgbClr val="C9DAF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Study case 4</a:t>
            </a:r>
            <a:br>
              <a:rPr b="0" i="0" lang="en" sz="1400" u="none" cap="none" strike="noStrike">
                <a:solidFill>
                  <a:schemeClr val="dk2"/>
                </a:solidFill>
                <a:latin typeface="Arial"/>
                <a:ea typeface="Arial"/>
                <a:cs typeface="Arial"/>
                <a:sym typeface="Arial"/>
              </a:rPr>
            </a:br>
            <a:r>
              <a:rPr b="0" i="0" lang="en" sz="1400" u="none" cap="none" strike="noStrike">
                <a:solidFill>
                  <a:schemeClr val="dk1"/>
                </a:solidFill>
                <a:latin typeface="Arial"/>
                <a:ea typeface="Arial"/>
                <a:cs typeface="Arial"/>
                <a:sym typeface="Arial"/>
              </a:rPr>
              <a:t>Tugas study case 4, kamu bisa memilih topik dan dataset yang ingin kamu kerjakan. Langkah panduannya kamu baca di panduan pengisian project ya!</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6"/>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04: Deep learning / Artificial Neural Network</a:t>
            </a:r>
            <a:endParaRPr b="1" sz="2000"/>
          </a:p>
        </p:txBody>
      </p:sp>
      <p:pic>
        <p:nvPicPr>
          <p:cNvPr id="432" name="Google Shape;432;p16"/>
          <p:cNvPicPr preferRelativeResize="0"/>
          <p:nvPr/>
        </p:nvPicPr>
        <p:blipFill>
          <a:blip r:embed="rId3">
            <a:alphaModFix/>
          </a:blip>
          <a:stretch>
            <a:fillRect/>
          </a:stretch>
        </p:blipFill>
        <p:spPr>
          <a:xfrm>
            <a:off x="152400" y="1327683"/>
            <a:ext cx="8839192" cy="2982576"/>
          </a:xfrm>
          <a:prstGeom prst="rect">
            <a:avLst/>
          </a:prstGeom>
          <a:noFill/>
          <a:ln>
            <a:noFill/>
          </a:ln>
        </p:spPr>
      </p:pic>
      <p:sp>
        <p:nvSpPr>
          <p:cNvPr id="433" name="Google Shape;433;p16"/>
          <p:cNvSpPr txBox="1"/>
          <p:nvPr/>
        </p:nvSpPr>
        <p:spPr>
          <a:xfrm>
            <a:off x="3441600" y="863872"/>
            <a:ext cx="2260800" cy="46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1"/>
                </a:solidFill>
                <a:latin typeface="Lato"/>
                <a:ea typeface="Lato"/>
                <a:cs typeface="Lato"/>
                <a:sym typeface="Lato"/>
              </a:rPr>
              <a:t>Flowchart </a:t>
            </a:r>
            <a:endParaRPr b="1" sz="1800">
              <a:solidFill>
                <a:schemeClr val="accen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7"/>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04: Deep learning / Artificial Neural Network</a:t>
            </a:r>
            <a:endParaRPr b="1" sz="2000"/>
          </a:p>
        </p:txBody>
      </p:sp>
      <p:sp>
        <p:nvSpPr>
          <p:cNvPr id="439" name="Google Shape;439;p17"/>
          <p:cNvSpPr txBox="1"/>
          <p:nvPr/>
        </p:nvSpPr>
        <p:spPr>
          <a:xfrm>
            <a:off x="6135675" y="309654"/>
            <a:ext cx="2070600" cy="3867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Data  Eksploratory </a:t>
            </a:r>
            <a:endParaRPr b="1" sz="1300">
              <a:solidFill>
                <a:schemeClr val="accent1"/>
              </a:solidFill>
              <a:latin typeface="Lato"/>
              <a:ea typeface="Lato"/>
              <a:cs typeface="Lato"/>
              <a:sym typeface="Lato"/>
            </a:endParaRPr>
          </a:p>
        </p:txBody>
      </p:sp>
      <p:pic>
        <p:nvPicPr>
          <p:cNvPr id="440" name="Google Shape;440;p17"/>
          <p:cNvPicPr preferRelativeResize="0"/>
          <p:nvPr/>
        </p:nvPicPr>
        <p:blipFill rotWithShape="1">
          <a:blip r:embed="rId3">
            <a:alphaModFix/>
          </a:blip>
          <a:srcRect b="75989" l="6323" r="0" t="14945"/>
          <a:stretch/>
        </p:blipFill>
        <p:spPr>
          <a:xfrm>
            <a:off x="270800" y="1439099"/>
            <a:ext cx="2070599" cy="456375"/>
          </a:xfrm>
          <a:prstGeom prst="rect">
            <a:avLst/>
          </a:prstGeom>
          <a:noFill/>
          <a:ln>
            <a:noFill/>
          </a:ln>
        </p:spPr>
      </p:pic>
      <p:pic>
        <p:nvPicPr>
          <p:cNvPr id="441" name="Google Shape;441;p17"/>
          <p:cNvPicPr preferRelativeResize="0"/>
          <p:nvPr/>
        </p:nvPicPr>
        <p:blipFill rotWithShape="1">
          <a:blip r:embed="rId3">
            <a:alphaModFix/>
          </a:blip>
          <a:srcRect b="28723" l="6323" r="0" t="63518"/>
          <a:stretch/>
        </p:blipFill>
        <p:spPr>
          <a:xfrm>
            <a:off x="270800" y="2008184"/>
            <a:ext cx="2070599" cy="390582"/>
          </a:xfrm>
          <a:prstGeom prst="rect">
            <a:avLst/>
          </a:prstGeom>
          <a:noFill/>
          <a:ln>
            <a:noFill/>
          </a:ln>
        </p:spPr>
      </p:pic>
      <p:pic>
        <p:nvPicPr>
          <p:cNvPr id="442" name="Google Shape;442;p17"/>
          <p:cNvPicPr preferRelativeResize="0"/>
          <p:nvPr/>
        </p:nvPicPr>
        <p:blipFill rotWithShape="1">
          <a:blip r:embed="rId4">
            <a:alphaModFix/>
          </a:blip>
          <a:srcRect b="22470" l="10455" r="2557" t="62997"/>
          <a:stretch/>
        </p:blipFill>
        <p:spPr>
          <a:xfrm>
            <a:off x="270800" y="2398775"/>
            <a:ext cx="2199850" cy="837175"/>
          </a:xfrm>
          <a:prstGeom prst="rect">
            <a:avLst/>
          </a:prstGeom>
          <a:noFill/>
          <a:ln>
            <a:noFill/>
          </a:ln>
        </p:spPr>
      </p:pic>
      <p:pic>
        <p:nvPicPr>
          <p:cNvPr id="443" name="Google Shape;443;p17"/>
          <p:cNvPicPr preferRelativeResize="0"/>
          <p:nvPr/>
        </p:nvPicPr>
        <p:blipFill rotWithShape="1">
          <a:blip r:embed="rId5">
            <a:alphaModFix/>
          </a:blip>
          <a:srcRect b="31019" l="6323" r="0" t="15783"/>
          <a:stretch/>
        </p:blipFill>
        <p:spPr>
          <a:xfrm>
            <a:off x="2561938" y="1033575"/>
            <a:ext cx="2070599" cy="2269502"/>
          </a:xfrm>
          <a:prstGeom prst="rect">
            <a:avLst/>
          </a:prstGeom>
          <a:noFill/>
          <a:ln>
            <a:noFill/>
          </a:ln>
        </p:spPr>
      </p:pic>
      <p:pic>
        <p:nvPicPr>
          <p:cNvPr id="444" name="Google Shape;444;p17"/>
          <p:cNvPicPr preferRelativeResize="0"/>
          <p:nvPr/>
        </p:nvPicPr>
        <p:blipFill rotWithShape="1">
          <a:blip r:embed="rId6">
            <a:alphaModFix/>
          </a:blip>
          <a:srcRect b="24610" l="7063" r="0" t="22395"/>
          <a:stretch/>
        </p:blipFill>
        <p:spPr>
          <a:xfrm>
            <a:off x="4859600" y="2571750"/>
            <a:ext cx="1759801" cy="2269502"/>
          </a:xfrm>
          <a:prstGeom prst="rect">
            <a:avLst/>
          </a:prstGeom>
          <a:noFill/>
          <a:ln>
            <a:noFill/>
          </a:ln>
        </p:spPr>
      </p:pic>
      <p:sp>
        <p:nvSpPr>
          <p:cNvPr id="445" name="Google Shape;445;p17"/>
          <p:cNvSpPr txBox="1"/>
          <p:nvPr/>
        </p:nvSpPr>
        <p:spPr>
          <a:xfrm>
            <a:off x="1156978" y="572702"/>
            <a:ext cx="2070600" cy="3867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Data  Preparation </a:t>
            </a:r>
            <a:endParaRPr b="1" sz="1300">
              <a:solidFill>
                <a:schemeClr val="accent1"/>
              </a:solidFill>
              <a:latin typeface="Lato"/>
              <a:ea typeface="Lato"/>
              <a:cs typeface="Lato"/>
              <a:sym typeface="Lato"/>
            </a:endParaRPr>
          </a:p>
        </p:txBody>
      </p:sp>
      <p:sp>
        <p:nvSpPr>
          <p:cNvPr id="446" name="Google Shape;446;p17"/>
          <p:cNvSpPr txBox="1"/>
          <p:nvPr/>
        </p:nvSpPr>
        <p:spPr>
          <a:xfrm>
            <a:off x="211825" y="1004403"/>
            <a:ext cx="23178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Mempersiapkan library dan package yang akan digunakan</a:t>
            </a:r>
            <a:endParaRPr sz="800">
              <a:solidFill>
                <a:schemeClr val="accent1"/>
              </a:solidFill>
              <a:highlight>
                <a:srgbClr val="D9EAD3"/>
              </a:highlight>
              <a:latin typeface="Lato"/>
              <a:ea typeface="Lato"/>
              <a:cs typeface="Lato"/>
              <a:sym typeface="Lato"/>
            </a:endParaRPr>
          </a:p>
        </p:txBody>
      </p:sp>
      <p:pic>
        <p:nvPicPr>
          <p:cNvPr id="447" name="Google Shape;447;p17"/>
          <p:cNvPicPr preferRelativeResize="0"/>
          <p:nvPr/>
        </p:nvPicPr>
        <p:blipFill rotWithShape="1">
          <a:blip r:embed="rId4">
            <a:alphaModFix/>
          </a:blip>
          <a:srcRect b="12594" l="6751" r="0" t="78069"/>
          <a:stretch/>
        </p:blipFill>
        <p:spPr>
          <a:xfrm>
            <a:off x="270800" y="3834250"/>
            <a:ext cx="2199850" cy="896502"/>
          </a:xfrm>
          <a:prstGeom prst="rect">
            <a:avLst/>
          </a:prstGeom>
          <a:noFill/>
          <a:ln>
            <a:noFill/>
          </a:ln>
        </p:spPr>
      </p:pic>
      <p:sp>
        <p:nvSpPr>
          <p:cNvPr id="448" name="Google Shape;448;p17"/>
          <p:cNvSpPr txBox="1"/>
          <p:nvPr/>
        </p:nvSpPr>
        <p:spPr>
          <a:xfrm>
            <a:off x="211825" y="3317750"/>
            <a:ext cx="2499000" cy="434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Menyambungkan dengan Google Drive untuk mengimport dataset/source yang diperlukan</a:t>
            </a:r>
            <a:endParaRPr sz="800">
              <a:solidFill>
                <a:schemeClr val="accent1"/>
              </a:solidFill>
              <a:highlight>
                <a:srgbClr val="D9EAD3"/>
              </a:highlight>
              <a:latin typeface="Lato"/>
              <a:ea typeface="Lato"/>
              <a:cs typeface="Lato"/>
              <a:sym typeface="Lato"/>
            </a:endParaRPr>
          </a:p>
        </p:txBody>
      </p:sp>
      <p:sp>
        <p:nvSpPr>
          <p:cNvPr id="449" name="Google Shape;449;p17"/>
          <p:cNvSpPr txBox="1"/>
          <p:nvPr/>
        </p:nvSpPr>
        <p:spPr>
          <a:xfrm>
            <a:off x="2438338" y="3377250"/>
            <a:ext cx="2317800" cy="193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latin typeface="Lato"/>
                <a:ea typeface="Lato"/>
                <a:cs typeface="Lato"/>
                <a:sym typeface="Lato"/>
              </a:rPr>
              <a:t>Terdapat dua gambar yang diimpor, keduanya merupakan gambar American Sign Language. Namun, dalam kasus ini, gambar yang akan digunakan untuk melatih model atau melakukan prediksi adalah gambar yang disimpan dalam variabel img. Hal ini disebabkan karena gambar pada img2 ditampilkan dalam format hitam-putih atau berupa sketsa, sedangkan gambar pada img memiliki kualitas yang lebih jelas. Meskipun demikian, gambar img2 tetap dilampirkan karena menampilkan visual huruf J dan Z dalam bahasa isyarat, yang menggunakan gerakan tangan.</a:t>
            </a:r>
            <a:endParaRPr sz="800">
              <a:latin typeface="Lato"/>
              <a:ea typeface="Lato"/>
              <a:cs typeface="Lato"/>
              <a:sym typeface="Lato"/>
            </a:endParaRPr>
          </a:p>
          <a:p>
            <a:pPr indent="0" lvl="0" marL="0" rtl="0" algn="just">
              <a:spcBef>
                <a:spcPts val="0"/>
              </a:spcBef>
              <a:spcAft>
                <a:spcPts val="0"/>
              </a:spcAft>
              <a:buNone/>
            </a:pPr>
            <a:r>
              <a:t/>
            </a:r>
            <a:endParaRPr sz="800">
              <a:latin typeface="Lato"/>
              <a:ea typeface="Lato"/>
              <a:cs typeface="Lato"/>
              <a:sym typeface="Lato"/>
            </a:endParaRPr>
          </a:p>
        </p:txBody>
      </p:sp>
      <p:pic>
        <p:nvPicPr>
          <p:cNvPr id="450" name="Google Shape;450;p17"/>
          <p:cNvPicPr preferRelativeResize="0"/>
          <p:nvPr/>
        </p:nvPicPr>
        <p:blipFill rotWithShape="1">
          <a:blip r:embed="rId7">
            <a:alphaModFix/>
          </a:blip>
          <a:srcRect b="66965" l="10202" r="33150" t="40800"/>
          <a:stretch/>
        </p:blipFill>
        <p:spPr>
          <a:xfrm flipH="1" rot="10800000">
            <a:off x="4853075" y="1319175"/>
            <a:ext cx="1913900" cy="797475"/>
          </a:xfrm>
          <a:prstGeom prst="rect">
            <a:avLst/>
          </a:prstGeom>
          <a:noFill/>
          <a:ln>
            <a:noFill/>
          </a:ln>
        </p:spPr>
      </p:pic>
      <p:sp>
        <p:nvSpPr>
          <p:cNvPr id="451" name="Google Shape;451;p17"/>
          <p:cNvSpPr txBox="1"/>
          <p:nvPr/>
        </p:nvSpPr>
        <p:spPr>
          <a:xfrm>
            <a:off x="4853025" y="874287"/>
            <a:ext cx="19140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Color palette yang dipersiapkan untuk tahap eksplorasi; ‘flare’ atau ‘palette1’</a:t>
            </a:r>
            <a:endParaRPr sz="800">
              <a:solidFill>
                <a:schemeClr val="accent1"/>
              </a:solidFill>
              <a:highlight>
                <a:srgbClr val="D9EAD3"/>
              </a:highlight>
              <a:latin typeface="Lato"/>
              <a:ea typeface="Lato"/>
              <a:cs typeface="Lato"/>
              <a:sym typeface="Lato"/>
            </a:endParaRPr>
          </a:p>
        </p:txBody>
      </p:sp>
      <p:sp>
        <p:nvSpPr>
          <p:cNvPr id="452" name="Google Shape;452;p17"/>
          <p:cNvSpPr txBox="1"/>
          <p:nvPr/>
        </p:nvSpPr>
        <p:spPr>
          <a:xfrm>
            <a:off x="4875937" y="2126859"/>
            <a:ext cx="16035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Melihat persebaran dataset train dan test</a:t>
            </a:r>
            <a:endParaRPr sz="800">
              <a:solidFill>
                <a:schemeClr val="accent1"/>
              </a:solidFill>
              <a:highlight>
                <a:srgbClr val="D9EAD3"/>
              </a:highlight>
              <a:latin typeface="Lato"/>
              <a:ea typeface="Lato"/>
              <a:cs typeface="Lato"/>
              <a:sym typeface="Lato"/>
            </a:endParaRPr>
          </a:p>
        </p:txBody>
      </p:sp>
      <p:pic>
        <p:nvPicPr>
          <p:cNvPr id="453" name="Google Shape;453;p17"/>
          <p:cNvPicPr preferRelativeResize="0"/>
          <p:nvPr/>
        </p:nvPicPr>
        <p:blipFill rotWithShape="1">
          <a:blip r:embed="rId8">
            <a:alphaModFix/>
          </a:blip>
          <a:srcRect b="12298" l="5087" r="0" t="16854"/>
          <a:stretch/>
        </p:blipFill>
        <p:spPr>
          <a:xfrm>
            <a:off x="6722850" y="947150"/>
            <a:ext cx="2199850" cy="3894098"/>
          </a:xfrm>
          <a:prstGeom prst="rect">
            <a:avLst/>
          </a:prstGeom>
          <a:noFill/>
          <a:ln>
            <a:noFill/>
          </a:ln>
        </p:spPr>
      </p:pic>
      <p:sp>
        <p:nvSpPr>
          <p:cNvPr id="454" name="Google Shape;454;p17"/>
          <p:cNvSpPr txBox="1"/>
          <p:nvPr/>
        </p:nvSpPr>
        <p:spPr>
          <a:xfrm>
            <a:off x="7073400" y="3834248"/>
            <a:ext cx="2070600" cy="68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accent1"/>
                </a:solidFill>
                <a:highlight>
                  <a:srgbClr val="D9EAD3"/>
                </a:highlight>
                <a:latin typeface="Lato"/>
                <a:ea typeface="Lato"/>
                <a:cs typeface="Lato"/>
                <a:sym typeface="Lato"/>
              </a:rPr>
              <a:t>rena tidak ditemukannya missing value dalam dataset, maka langkah selanjutnya adalah melakukan visualisasi untuk label yang ada.</a:t>
            </a:r>
            <a:endParaRPr sz="800">
              <a:solidFill>
                <a:schemeClr val="accent1"/>
              </a:solidFill>
              <a:highlight>
                <a:srgbClr val="D9EAD3"/>
              </a:highlight>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8"/>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04: Deep learning / Artificial Neural Network</a:t>
            </a:r>
            <a:endParaRPr b="1" sz="2000"/>
          </a:p>
        </p:txBody>
      </p:sp>
      <p:pic>
        <p:nvPicPr>
          <p:cNvPr id="460" name="Google Shape;460;p18"/>
          <p:cNvPicPr preferRelativeResize="0"/>
          <p:nvPr/>
        </p:nvPicPr>
        <p:blipFill>
          <a:blip r:embed="rId3">
            <a:alphaModFix/>
          </a:blip>
          <a:stretch>
            <a:fillRect/>
          </a:stretch>
        </p:blipFill>
        <p:spPr>
          <a:xfrm>
            <a:off x="50976" y="599275"/>
            <a:ext cx="2293801" cy="1972475"/>
          </a:xfrm>
          <a:prstGeom prst="rect">
            <a:avLst/>
          </a:prstGeom>
          <a:noFill/>
          <a:ln>
            <a:noFill/>
          </a:ln>
        </p:spPr>
      </p:pic>
      <p:sp>
        <p:nvSpPr>
          <p:cNvPr id="461" name="Google Shape;461;p18"/>
          <p:cNvSpPr txBox="1"/>
          <p:nvPr/>
        </p:nvSpPr>
        <p:spPr>
          <a:xfrm>
            <a:off x="229202" y="2517325"/>
            <a:ext cx="2115600" cy="93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accent1"/>
                </a:solidFill>
                <a:latin typeface="Lato"/>
                <a:ea typeface="Lato"/>
                <a:cs typeface="Lato"/>
                <a:sym typeface="Lato"/>
              </a:rPr>
              <a:t>Analisa:</a:t>
            </a:r>
            <a:endParaRPr b="1" sz="800">
              <a:solidFill>
                <a:schemeClr val="accent1"/>
              </a:solidFill>
              <a:latin typeface="Lato"/>
              <a:ea typeface="Lato"/>
              <a:cs typeface="Lato"/>
              <a:sym typeface="Lato"/>
            </a:endParaRPr>
          </a:p>
          <a:p>
            <a:pPr indent="0" lvl="0" marL="0" rtl="0" algn="just">
              <a:spcBef>
                <a:spcPts val="0"/>
              </a:spcBef>
              <a:spcAft>
                <a:spcPts val="0"/>
              </a:spcAft>
              <a:buNone/>
            </a:pPr>
            <a:r>
              <a:rPr lang="en" sz="800">
                <a:solidFill>
                  <a:schemeClr val="accent1"/>
                </a:solidFill>
                <a:latin typeface="Lato"/>
                <a:ea typeface="Lato"/>
                <a:cs typeface="Lato"/>
                <a:sym typeface="Lato"/>
              </a:rPr>
              <a:t>Distribusi data dapat dikatakan mendekati normal. Dalam hal ini, terdapat 24 label yang mewakili masing-masing huruf yang ada pada American Sign Language, terkecuali huruf J dan Z</a:t>
            </a:r>
            <a:endParaRPr sz="800">
              <a:solidFill>
                <a:schemeClr val="accent1"/>
              </a:solidFill>
              <a:latin typeface="Lato"/>
              <a:ea typeface="Lato"/>
              <a:cs typeface="Lato"/>
              <a:sym typeface="Lato"/>
            </a:endParaRPr>
          </a:p>
        </p:txBody>
      </p:sp>
      <p:pic>
        <p:nvPicPr>
          <p:cNvPr id="462" name="Google Shape;462;p18"/>
          <p:cNvPicPr preferRelativeResize="0"/>
          <p:nvPr/>
        </p:nvPicPr>
        <p:blipFill rotWithShape="1">
          <a:blip r:embed="rId4">
            <a:alphaModFix/>
          </a:blip>
          <a:srcRect b="76899" l="0" r="67552" t="18402"/>
          <a:stretch/>
        </p:blipFill>
        <p:spPr>
          <a:xfrm>
            <a:off x="179525" y="4019590"/>
            <a:ext cx="1968325" cy="434698"/>
          </a:xfrm>
          <a:prstGeom prst="rect">
            <a:avLst/>
          </a:prstGeom>
          <a:noFill/>
          <a:ln>
            <a:noFill/>
          </a:ln>
        </p:spPr>
      </p:pic>
      <p:sp>
        <p:nvSpPr>
          <p:cNvPr id="463" name="Google Shape;463;p18"/>
          <p:cNvSpPr txBox="1"/>
          <p:nvPr/>
        </p:nvSpPr>
        <p:spPr>
          <a:xfrm>
            <a:off x="184175" y="3503766"/>
            <a:ext cx="22938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Memisahkan dataset menjadi output dari jawaban yang benar dari data train dan data uji.</a:t>
            </a:r>
            <a:endParaRPr sz="800">
              <a:solidFill>
                <a:schemeClr val="accent1"/>
              </a:solidFill>
              <a:highlight>
                <a:srgbClr val="D9EAD3"/>
              </a:highlight>
              <a:latin typeface="Lato"/>
              <a:ea typeface="Lato"/>
              <a:cs typeface="Lato"/>
              <a:sym typeface="Lato"/>
            </a:endParaRPr>
          </a:p>
        </p:txBody>
      </p:sp>
      <p:pic>
        <p:nvPicPr>
          <p:cNvPr id="464" name="Google Shape;464;p18"/>
          <p:cNvPicPr preferRelativeResize="0"/>
          <p:nvPr/>
        </p:nvPicPr>
        <p:blipFill rotWithShape="1">
          <a:blip r:embed="rId4">
            <a:alphaModFix/>
          </a:blip>
          <a:srcRect b="68976" l="2285" r="57045" t="26559"/>
          <a:stretch/>
        </p:blipFill>
        <p:spPr>
          <a:xfrm>
            <a:off x="2554025" y="1548450"/>
            <a:ext cx="2856299" cy="684901"/>
          </a:xfrm>
          <a:prstGeom prst="rect">
            <a:avLst/>
          </a:prstGeom>
          <a:noFill/>
          <a:ln>
            <a:noFill/>
          </a:ln>
        </p:spPr>
      </p:pic>
      <p:sp>
        <p:nvSpPr>
          <p:cNvPr id="465" name="Google Shape;465;p18"/>
          <p:cNvSpPr txBox="1"/>
          <p:nvPr/>
        </p:nvSpPr>
        <p:spPr>
          <a:xfrm>
            <a:off x="2477975" y="988640"/>
            <a:ext cx="2293800" cy="55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Mengubah bentuk label menjadi bentuk biner (</a:t>
            </a:r>
            <a:r>
              <a:rPr b="1" lang="en" sz="800">
                <a:solidFill>
                  <a:schemeClr val="accent1"/>
                </a:solidFill>
                <a:highlight>
                  <a:srgbClr val="D9EAD3"/>
                </a:highlight>
                <a:latin typeface="Lato"/>
                <a:ea typeface="Lato"/>
                <a:cs typeface="Lato"/>
                <a:sym typeface="Lato"/>
              </a:rPr>
              <a:t>One Hor Encoding</a:t>
            </a:r>
            <a:r>
              <a:rPr lang="en" sz="800">
                <a:solidFill>
                  <a:schemeClr val="accent1"/>
                </a:solidFill>
                <a:highlight>
                  <a:srgbClr val="D9EAD3"/>
                </a:highlight>
                <a:latin typeface="Lato"/>
                <a:ea typeface="Lato"/>
                <a:cs typeface="Lato"/>
                <a:sym typeface="Lato"/>
              </a:rPr>
              <a:t>)  agar model mudah memahaminya.</a:t>
            </a:r>
            <a:endParaRPr sz="800">
              <a:solidFill>
                <a:schemeClr val="accent1"/>
              </a:solidFill>
              <a:highlight>
                <a:srgbClr val="D9EAD3"/>
              </a:highlight>
              <a:latin typeface="Lato"/>
              <a:ea typeface="Lato"/>
              <a:cs typeface="Lato"/>
              <a:sym typeface="Lato"/>
            </a:endParaRPr>
          </a:p>
        </p:txBody>
      </p:sp>
      <p:pic>
        <p:nvPicPr>
          <p:cNvPr id="466" name="Google Shape;466;p18"/>
          <p:cNvPicPr preferRelativeResize="0"/>
          <p:nvPr/>
        </p:nvPicPr>
        <p:blipFill rotWithShape="1">
          <a:blip r:embed="rId4">
            <a:alphaModFix/>
          </a:blip>
          <a:srcRect b="52748" l="0" r="27541" t="34128"/>
          <a:stretch/>
        </p:blipFill>
        <p:spPr>
          <a:xfrm>
            <a:off x="2544588" y="3018650"/>
            <a:ext cx="3008399" cy="1202001"/>
          </a:xfrm>
          <a:prstGeom prst="rect">
            <a:avLst/>
          </a:prstGeom>
          <a:noFill/>
          <a:ln>
            <a:noFill/>
          </a:ln>
        </p:spPr>
      </p:pic>
      <p:sp>
        <p:nvSpPr>
          <p:cNvPr id="467" name="Google Shape;467;p18"/>
          <p:cNvSpPr txBox="1"/>
          <p:nvPr/>
        </p:nvSpPr>
        <p:spPr>
          <a:xfrm>
            <a:off x="2507338" y="2227450"/>
            <a:ext cx="3008400" cy="68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accent1"/>
                </a:solidFill>
                <a:highlight>
                  <a:srgbClr val="D9EAD3"/>
                </a:highlight>
                <a:latin typeface="Lato"/>
                <a:ea typeface="Lato"/>
                <a:cs typeface="Lato"/>
                <a:sym typeface="Lato"/>
              </a:rPr>
              <a:t>Reshape atau mengubah</a:t>
            </a:r>
            <a:r>
              <a:rPr lang="en" sz="800">
                <a:solidFill>
                  <a:schemeClr val="accent1"/>
                </a:solidFill>
                <a:highlight>
                  <a:srgbClr val="D9EAD3"/>
                </a:highlight>
                <a:latin typeface="Lato"/>
                <a:ea typeface="Lato"/>
                <a:cs typeface="Lato"/>
                <a:sym typeface="Lato"/>
              </a:rPr>
              <a:t> data gambar (output benar) menjadi NumPy dataset atau array, kemudian mengubah dimensinya menjadi jumlah gambar pada dimensi lainnya, ukuran 28×28 piksel serta format 1 warna (grayscale).</a:t>
            </a:r>
            <a:endParaRPr sz="800">
              <a:solidFill>
                <a:schemeClr val="accent1"/>
              </a:solidFill>
              <a:highlight>
                <a:srgbClr val="D9EAD3"/>
              </a:highlight>
              <a:latin typeface="Lato"/>
              <a:ea typeface="Lato"/>
              <a:cs typeface="Lato"/>
              <a:sym typeface="Lato"/>
            </a:endParaRPr>
          </a:p>
        </p:txBody>
      </p:sp>
      <p:pic>
        <p:nvPicPr>
          <p:cNvPr id="468" name="Google Shape;468;p18"/>
          <p:cNvPicPr preferRelativeResize="0"/>
          <p:nvPr/>
        </p:nvPicPr>
        <p:blipFill rotWithShape="1">
          <a:blip r:embed="rId5">
            <a:alphaModFix/>
          </a:blip>
          <a:srcRect b="32888" l="5873" r="0" t="50599"/>
          <a:stretch/>
        </p:blipFill>
        <p:spPr>
          <a:xfrm>
            <a:off x="5678334" y="1356798"/>
            <a:ext cx="3008399" cy="1202013"/>
          </a:xfrm>
          <a:prstGeom prst="rect">
            <a:avLst/>
          </a:prstGeom>
          <a:noFill/>
          <a:ln>
            <a:noFill/>
          </a:ln>
        </p:spPr>
      </p:pic>
      <p:sp>
        <p:nvSpPr>
          <p:cNvPr id="469" name="Google Shape;469;p18"/>
          <p:cNvSpPr txBox="1"/>
          <p:nvPr/>
        </p:nvSpPr>
        <p:spPr>
          <a:xfrm>
            <a:off x="5678325" y="990883"/>
            <a:ext cx="3008400" cy="30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accent1"/>
                </a:solidFill>
                <a:highlight>
                  <a:srgbClr val="D9EAD3"/>
                </a:highlight>
                <a:latin typeface="Lato"/>
                <a:ea typeface="Lato"/>
                <a:cs typeface="Lato"/>
                <a:sym typeface="Lato"/>
              </a:rPr>
              <a:t>Normalisasi data</a:t>
            </a:r>
            <a:endParaRPr sz="800">
              <a:solidFill>
                <a:schemeClr val="accent1"/>
              </a:solidFill>
              <a:highlight>
                <a:srgbClr val="D9EAD3"/>
              </a:highlight>
              <a:latin typeface="Lato"/>
              <a:ea typeface="Lato"/>
              <a:cs typeface="Lato"/>
              <a:sym typeface="Lato"/>
            </a:endParaRPr>
          </a:p>
        </p:txBody>
      </p:sp>
      <p:pic>
        <p:nvPicPr>
          <p:cNvPr id="470" name="Google Shape;470;p18"/>
          <p:cNvPicPr preferRelativeResize="0"/>
          <p:nvPr/>
        </p:nvPicPr>
        <p:blipFill rotWithShape="1">
          <a:blip r:embed="rId6">
            <a:alphaModFix/>
          </a:blip>
          <a:srcRect b="40027" l="0" r="0" t="29829"/>
          <a:stretch/>
        </p:blipFill>
        <p:spPr>
          <a:xfrm>
            <a:off x="5619600" y="2820175"/>
            <a:ext cx="3283774" cy="1977049"/>
          </a:xfrm>
          <a:prstGeom prst="rect">
            <a:avLst/>
          </a:prstGeom>
          <a:noFill/>
          <a:ln>
            <a:noFill/>
          </a:ln>
        </p:spPr>
      </p:pic>
      <p:sp>
        <p:nvSpPr>
          <p:cNvPr id="471" name="Google Shape;471;p18"/>
          <p:cNvSpPr txBox="1"/>
          <p:nvPr/>
        </p:nvSpPr>
        <p:spPr>
          <a:xfrm>
            <a:off x="5619588" y="2571750"/>
            <a:ext cx="2856300" cy="3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Overview image</a:t>
            </a:r>
            <a:endParaRPr sz="800">
              <a:solidFill>
                <a:schemeClr val="accent1"/>
              </a:solidFill>
              <a:highlight>
                <a:srgbClr val="D9EAD3"/>
              </a:highlight>
              <a:latin typeface="Lato"/>
              <a:ea typeface="Lato"/>
              <a:cs typeface="Lato"/>
              <a:sym typeface="Lato"/>
            </a:endParaRPr>
          </a:p>
        </p:txBody>
      </p:sp>
      <p:sp>
        <p:nvSpPr>
          <p:cNvPr id="472" name="Google Shape;472;p18"/>
          <p:cNvSpPr txBox="1"/>
          <p:nvPr/>
        </p:nvSpPr>
        <p:spPr>
          <a:xfrm>
            <a:off x="6135675" y="309654"/>
            <a:ext cx="2070600" cy="3867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Data  Eksploratory </a:t>
            </a:r>
            <a:endParaRPr b="1" sz="1300">
              <a:solidFill>
                <a:schemeClr val="accen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5872639365c1acb2_13"/>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04: Deep learning / Artificial Neural Network</a:t>
            </a:r>
            <a:endParaRPr b="1" sz="2000"/>
          </a:p>
        </p:txBody>
      </p:sp>
      <p:sp>
        <p:nvSpPr>
          <p:cNvPr id="478" name="Google Shape;478;g5872639365c1acb2_13"/>
          <p:cNvSpPr txBox="1"/>
          <p:nvPr/>
        </p:nvSpPr>
        <p:spPr>
          <a:xfrm>
            <a:off x="6135675" y="309654"/>
            <a:ext cx="2070600" cy="3867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Modelling </a:t>
            </a:r>
            <a:endParaRPr b="1" sz="1300">
              <a:solidFill>
                <a:schemeClr val="accent1"/>
              </a:solidFill>
              <a:latin typeface="Lato"/>
              <a:ea typeface="Lato"/>
              <a:cs typeface="Lato"/>
              <a:sym typeface="Lato"/>
            </a:endParaRPr>
          </a:p>
        </p:txBody>
      </p:sp>
      <p:pic>
        <p:nvPicPr>
          <p:cNvPr id="479" name="Google Shape;479;g5872639365c1acb2_13"/>
          <p:cNvPicPr preferRelativeResize="0"/>
          <p:nvPr/>
        </p:nvPicPr>
        <p:blipFill rotWithShape="1">
          <a:blip r:embed="rId3">
            <a:alphaModFix/>
          </a:blip>
          <a:srcRect b="17162" l="0" r="0" t="63607"/>
          <a:stretch/>
        </p:blipFill>
        <p:spPr>
          <a:xfrm>
            <a:off x="154275" y="1079707"/>
            <a:ext cx="2372225" cy="1941752"/>
          </a:xfrm>
          <a:prstGeom prst="rect">
            <a:avLst/>
          </a:prstGeom>
          <a:noFill/>
          <a:ln>
            <a:noFill/>
          </a:ln>
        </p:spPr>
      </p:pic>
      <p:pic>
        <p:nvPicPr>
          <p:cNvPr id="480" name="Google Shape;480;g5872639365c1acb2_13"/>
          <p:cNvPicPr preferRelativeResize="0"/>
          <p:nvPr/>
        </p:nvPicPr>
        <p:blipFill rotWithShape="1">
          <a:blip r:embed="rId4">
            <a:alphaModFix/>
          </a:blip>
          <a:srcRect b="44514" l="4269" r="0" t="20321"/>
          <a:stretch/>
        </p:blipFill>
        <p:spPr>
          <a:xfrm>
            <a:off x="250200" y="3280550"/>
            <a:ext cx="2276300" cy="1639926"/>
          </a:xfrm>
          <a:prstGeom prst="rect">
            <a:avLst/>
          </a:prstGeom>
          <a:noFill/>
          <a:ln>
            <a:noFill/>
          </a:ln>
        </p:spPr>
      </p:pic>
      <p:pic>
        <p:nvPicPr>
          <p:cNvPr id="481" name="Google Shape;481;g5872639365c1acb2_13"/>
          <p:cNvPicPr preferRelativeResize="0"/>
          <p:nvPr/>
        </p:nvPicPr>
        <p:blipFill rotWithShape="1">
          <a:blip r:embed="rId5">
            <a:alphaModFix/>
          </a:blip>
          <a:srcRect b="32706" l="0" r="0" t="15305"/>
          <a:stretch/>
        </p:blipFill>
        <p:spPr>
          <a:xfrm>
            <a:off x="2590050" y="823000"/>
            <a:ext cx="1672999" cy="1786899"/>
          </a:xfrm>
          <a:prstGeom prst="rect">
            <a:avLst/>
          </a:prstGeom>
          <a:noFill/>
          <a:ln>
            <a:noFill/>
          </a:ln>
        </p:spPr>
      </p:pic>
      <p:sp>
        <p:nvSpPr>
          <p:cNvPr id="482" name="Google Shape;482;g5872639365c1acb2_13"/>
          <p:cNvSpPr txBox="1"/>
          <p:nvPr/>
        </p:nvSpPr>
        <p:spPr>
          <a:xfrm>
            <a:off x="2641725" y="572700"/>
            <a:ext cx="1872900" cy="3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highlight>
                  <a:srgbClr val="D9EAD3"/>
                </a:highlight>
                <a:latin typeface="Lato"/>
                <a:ea typeface="Lato"/>
                <a:cs typeface="Lato"/>
                <a:sym typeface="Lato"/>
              </a:rPr>
              <a:t>Train model</a:t>
            </a:r>
            <a:endParaRPr sz="800">
              <a:solidFill>
                <a:schemeClr val="accent1"/>
              </a:solidFill>
              <a:highlight>
                <a:srgbClr val="D9EAD3"/>
              </a:highlight>
              <a:latin typeface="Lato"/>
              <a:ea typeface="Lato"/>
              <a:cs typeface="Lato"/>
              <a:sym typeface="Lato"/>
            </a:endParaRPr>
          </a:p>
        </p:txBody>
      </p:sp>
      <p:pic>
        <p:nvPicPr>
          <p:cNvPr id="483" name="Google Shape;483;g5872639365c1acb2_13"/>
          <p:cNvPicPr preferRelativeResize="0"/>
          <p:nvPr/>
        </p:nvPicPr>
        <p:blipFill rotWithShape="1">
          <a:blip r:embed="rId6">
            <a:alphaModFix/>
          </a:blip>
          <a:srcRect b="79436" l="0" r="0" t="15376"/>
          <a:stretch/>
        </p:blipFill>
        <p:spPr>
          <a:xfrm>
            <a:off x="2590050" y="2647500"/>
            <a:ext cx="1872900" cy="572700"/>
          </a:xfrm>
          <a:prstGeom prst="rect">
            <a:avLst/>
          </a:prstGeom>
          <a:noFill/>
          <a:ln>
            <a:noFill/>
          </a:ln>
        </p:spPr>
      </p:pic>
      <p:sp>
        <p:nvSpPr>
          <p:cNvPr id="484" name="Google Shape;484;g5872639365c1acb2_13"/>
          <p:cNvSpPr txBox="1"/>
          <p:nvPr/>
        </p:nvSpPr>
        <p:spPr>
          <a:xfrm>
            <a:off x="2590050" y="3257800"/>
            <a:ext cx="1872900" cy="16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solidFill>
                  <a:schemeClr val="accent1"/>
                </a:solidFill>
                <a:latin typeface="Lato"/>
                <a:ea typeface="Lato"/>
                <a:cs typeface="Lato"/>
                <a:sym typeface="Lato"/>
              </a:rPr>
              <a:t>Analisa</a:t>
            </a:r>
            <a:r>
              <a:rPr lang="en" sz="800">
                <a:solidFill>
                  <a:schemeClr val="accent1"/>
                </a:solidFill>
                <a:latin typeface="Lato"/>
                <a:ea typeface="Lato"/>
                <a:cs typeface="Lato"/>
                <a:sym typeface="Lato"/>
              </a:rPr>
              <a:t>:</a:t>
            </a:r>
            <a:endParaRPr sz="800">
              <a:solidFill>
                <a:schemeClr val="accent1"/>
              </a:solidFill>
              <a:latin typeface="Lato"/>
              <a:ea typeface="Lato"/>
              <a:cs typeface="Lato"/>
              <a:sym typeface="Lato"/>
            </a:endParaRPr>
          </a:p>
          <a:p>
            <a:pPr indent="0" lvl="0" marL="0" rtl="0" algn="just">
              <a:spcBef>
                <a:spcPts val="0"/>
              </a:spcBef>
              <a:spcAft>
                <a:spcPts val="0"/>
              </a:spcAft>
              <a:buNone/>
            </a:pPr>
            <a:r>
              <a:rPr lang="en" sz="800">
                <a:solidFill>
                  <a:schemeClr val="accent1"/>
                </a:solidFill>
                <a:latin typeface="Lato"/>
                <a:ea typeface="Lato"/>
                <a:cs typeface="Lato"/>
                <a:sym typeface="Lato"/>
              </a:rPr>
              <a:t>Meskipun  sudah mencapai akurasi 100% pada data uji, melakukan hyperparameter tuning tetap penting untuk memastikan bahwa model mampu menggeneralisasi dengan baik, tidak overfit, dan dapat beradaptasi dengan data baru. Proses ini tidak hanya meningkatkan kinerja model tetapi juga memberikan keyakinan lebih dalam penggunaanya.</a:t>
            </a:r>
            <a:endParaRPr sz="800">
              <a:solidFill>
                <a:schemeClr val="accent1"/>
              </a:solidFill>
              <a:latin typeface="Lato"/>
              <a:ea typeface="Lato"/>
              <a:cs typeface="Lato"/>
              <a:sym typeface="Lato"/>
            </a:endParaRPr>
          </a:p>
          <a:p>
            <a:pPr indent="0" lvl="0" marL="0" rtl="0" algn="just">
              <a:spcBef>
                <a:spcPts val="0"/>
              </a:spcBef>
              <a:spcAft>
                <a:spcPts val="0"/>
              </a:spcAft>
              <a:buNone/>
            </a:pPr>
            <a:r>
              <a:t/>
            </a:r>
            <a:endParaRPr sz="800">
              <a:solidFill>
                <a:schemeClr val="accent1"/>
              </a:solidFill>
              <a:latin typeface="Lato"/>
              <a:ea typeface="Lato"/>
              <a:cs typeface="Lato"/>
              <a:sym typeface="Lato"/>
            </a:endParaRPr>
          </a:p>
        </p:txBody>
      </p:sp>
      <p:pic>
        <p:nvPicPr>
          <p:cNvPr id="485" name="Google Shape;485;g5872639365c1acb2_13"/>
          <p:cNvPicPr preferRelativeResize="0"/>
          <p:nvPr/>
        </p:nvPicPr>
        <p:blipFill rotWithShape="1">
          <a:blip r:embed="rId6">
            <a:alphaModFix/>
          </a:blip>
          <a:srcRect b="36437" l="5615" r="0" t="20425"/>
          <a:stretch/>
        </p:blipFill>
        <p:spPr>
          <a:xfrm>
            <a:off x="4574050" y="1232200"/>
            <a:ext cx="2495599" cy="3403299"/>
          </a:xfrm>
          <a:prstGeom prst="rect">
            <a:avLst/>
          </a:prstGeom>
          <a:noFill/>
          <a:ln>
            <a:noFill/>
          </a:ln>
        </p:spPr>
      </p:pic>
      <p:sp>
        <p:nvSpPr>
          <p:cNvPr id="486" name="Google Shape;486;g5872639365c1acb2_13"/>
          <p:cNvSpPr txBox="1"/>
          <p:nvPr/>
        </p:nvSpPr>
        <p:spPr>
          <a:xfrm>
            <a:off x="4574045" y="814097"/>
            <a:ext cx="23721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Lato"/>
                <a:ea typeface="Lato"/>
                <a:cs typeface="Lato"/>
                <a:sym typeface="Lato"/>
              </a:rPr>
              <a:t>Hyperparameter Tuning </a:t>
            </a:r>
            <a:endParaRPr b="1">
              <a:solidFill>
                <a:schemeClr val="accent1"/>
              </a:solidFill>
              <a:latin typeface="Lato"/>
              <a:ea typeface="Lato"/>
              <a:cs typeface="Lato"/>
              <a:sym typeface="Lato"/>
            </a:endParaRPr>
          </a:p>
        </p:txBody>
      </p:sp>
      <p:sp>
        <p:nvSpPr>
          <p:cNvPr id="487" name="Google Shape;487;g5872639365c1acb2_13"/>
          <p:cNvSpPr txBox="1"/>
          <p:nvPr/>
        </p:nvSpPr>
        <p:spPr>
          <a:xfrm>
            <a:off x="5721800" y="1210400"/>
            <a:ext cx="23721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Define model</a:t>
            </a:r>
            <a:endParaRPr sz="1300">
              <a:solidFill>
                <a:schemeClr val="accen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3ac91d55aedac237_26"/>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04: Deep learning / Artificial Neural Network</a:t>
            </a:r>
            <a:endParaRPr b="1" sz="2000"/>
          </a:p>
        </p:txBody>
      </p:sp>
      <p:pic>
        <p:nvPicPr>
          <p:cNvPr id="493" name="Google Shape;493;g3ac91d55aedac237_26"/>
          <p:cNvPicPr preferRelativeResize="0"/>
          <p:nvPr/>
        </p:nvPicPr>
        <p:blipFill rotWithShape="1">
          <a:blip r:embed="rId3">
            <a:alphaModFix/>
          </a:blip>
          <a:srcRect b="25228" l="13852" r="10199" t="17015"/>
          <a:stretch/>
        </p:blipFill>
        <p:spPr>
          <a:xfrm>
            <a:off x="307750" y="737875"/>
            <a:ext cx="2295799" cy="3780323"/>
          </a:xfrm>
          <a:prstGeom prst="rect">
            <a:avLst/>
          </a:prstGeom>
          <a:noFill/>
          <a:ln>
            <a:noFill/>
          </a:ln>
        </p:spPr>
      </p:pic>
      <p:sp>
        <p:nvSpPr>
          <p:cNvPr id="494" name="Google Shape;494;g3ac91d55aedac237_26"/>
          <p:cNvSpPr txBox="1"/>
          <p:nvPr/>
        </p:nvSpPr>
        <p:spPr>
          <a:xfrm>
            <a:off x="2732725" y="853650"/>
            <a:ext cx="1968300" cy="3436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solidFill>
                  <a:schemeClr val="accent1"/>
                </a:solidFill>
                <a:latin typeface="Lato"/>
                <a:ea typeface="Lato"/>
                <a:cs typeface="Lato"/>
                <a:sym typeface="Lato"/>
              </a:rPr>
              <a:t>Analisis:</a:t>
            </a:r>
            <a:endParaRPr b="1"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Model berkinerja sangat baik untuk label seperti A, B, dan E, dengan precision, recall, dan F1-score yang mendekati 1.00.</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Namun, model memiliki kesulitan pada label R yang memiliki precision dan recall rendah (masing-masing 0.34 dan 0.46), sehingga perlu diperbaiki lebih lanjut, misalnya dengan menambahkan lebih banyak data latihan atau menggunakan teknik regularisasi untuk mencegah kesalahan prediksi pada label ini.</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Label-label lainnya, seperti K dan M, juga mengalami penurunan performa, yang mungkin disebabkan oleh kesulitan dalam membedakan beberapa gestur dalam bahasa isyarat.</a:t>
            </a:r>
            <a:endParaRPr sz="800">
              <a:solidFill>
                <a:schemeClr val="accent1"/>
              </a:solidFill>
              <a:latin typeface="Lato"/>
              <a:ea typeface="Lato"/>
              <a:cs typeface="Lato"/>
              <a:sym typeface="Lato"/>
            </a:endParaRPr>
          </a:p>
        </p:txBody>
      </p:sp>
      <p:pic>
        <p:nvPicPr>
          <p:cNvPr id="495" name="Google Shape;495;g3ac91d55aedac237_26"/>
          <p:cNvPicPr preferRelativeResize="0"/>
          <p:nvPr/>
        </p:nvPicPr>
        <p:blipFill rotWithShape="1">
          <a:blip r:embed="rId4">
            <a:alphaModFix/>
          </a:blip>
          <a:srcRect b="16272" l="18266" r="4135" t="30929"/>
          <a:stretch/>
        </p:blipFill>
        <p:spPr>
          <a:xfrm>
            <a:off x="4897550" y="771200"/>
            <a:ext cx="1968300" cy="3601100"/>
          </a:xfrm>
          <a:prstGeom prst="rect">
            <a:avLst/>
          </a:prstGeom>
          <a:noFill/>
          <a:ln>
            <a:noFill/>
          </a:ln>
        </p:spPr>
      </p:pic>
      <p:sp>
        <p:nvSpPr>
          <p:cNvPr id="496" name="Google Shape;496;g3ac91d55aedac237_26"/>
          <p:cNvSpPr txBox="1"/>
          <p:nvPr/>
        </p:nvSpPr>
        <p:spPr>
          <a:xfrm>
            <a:off x="6865860" y="1034888"/>
            <a:ext cx="19683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solidFill>
                  <a:schemeClr val="accent1"/>
                </a:solidFill>
                <a:latin typeface="Lato"/>
                <a:ea typeface="Lato"/>
                <a:cs typeface="Lato"/>
                <a:sym typeface="Lato"/>
              </a:rPr>
              <a:t>Analisis:</a:t>
            </a:r>
            <a:endParaRPr b="1"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Model accuracy menunjukan kecepatan model dalam memahami data yang ada. Dalam hal ini, dalam 2 atau 3 epoch model mampu hampir mencapai angka 100%, namun akurasi yang ditampilkan juga menunjukkan adanya pengurangan dalam beberapa epoch lainnya.</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Pada awal pelatihan (mungkin antara epoch ke</a:t>
            </a:r>
            <a:r>
              <a:rPr lang="en" sz="800">
                <a:solidFill>
                  <a:schemeClr val="accent1"/>
                </a:solidFill>
                <a:latin typeface="Lato"/>
                <a:ea typeface="Lato"/>
                <a:cs typeface="Lato"/>
                <a:sym typeface="Lato"/>
              </a:rPr>
              <a:t>-tiga dan ke-lima), terlihat model mengalami loss atau kerugian dalam training. Akan tetapi, di beberapa kesempatan model juga mengalami peningkatan yang signifikan dalam training. Yang menunjukkan kecepatan model dalam beradaptasi.</a:t>
            </a:r>
            <a:r>
              <a:rPr lang="en" sz="800">
                <a:solidFill>
                  <a:schemeClr val="accent1"/>
                </a:solidFill>
                <a:latin typeface="Lato"/>
                <a:ea typeface="Lato"/>
                <a:cs typeface="Lato"/>
                <a:sym typeface="Lato"/>
              </a:rPr>
              <a:t>.</a:t>
            </a:r>
            <a:endParaRPr sz="800">
              <a:solidFill>
                <a:schemeClr val="accen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9"/>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04: Deep learning / Artificial Neural Network</a:t>
            </a:r>
            <a:endParaRPr b="1" sz="2000"/>
          </a:p>
        </p:txBody>
      </p:sp>
      <p:pic>
        <p:nvPicPr>
          <p:cNvPr id="502" name="Google Shape;502;p19"/>
          <p:cNvPicPr preferRelativeResize="0"/>
          <p:nvPr/>
        </p:nvPicPr>
        <p:blipFill>
          <a:blip r:embed="rId3">
            <a:alphaModFix/>
          </a:blip>
          <a:stretch>
            <a:fillRect/>
          </a:stretch>
        </p:blipFill>
        <p:spPr>
          <a:xfrm>
            <a:off x="536750" y="772050"/>
            <a:ext cx="3503976" cy="2356850"/>
          </a:xfrm>
          <a:prstGeom prst="rect">
            <a:avLst/>
          </a:prstGeom>
          <a:noFill/>
          <a:ln>
            <a:noFill/>
          </a:ln>
        </p:spPr>
      </p:pic>
      <p:sp>
        <p:nvSpPr>
          <p:cNvPr id="503" name="Google Shape;503;p19"/>
          <p:cNvSpPr txBox="1"/>
          <p:nvPr/>
        </p:nvSpPr>
        <p:spPr>
          <a:xfrm>
            <a:off x="359450" y="3128900"/>
            <a:ext cx="3666900" cy="181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solidFill>
                  <a:schemeClr val="accent1"/>
                </a:solidFill>
                <a:latin typeface="Lato"/>
                <a:ea typeface="Lato"/>
                <a:cs typeface="Lato"/>
                <a:sym typeface="Lato"/>
              </a:rPr>
              <a:t>Analisis:</a:t>
            </a:r>
            <a:endParaRPr b="1"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Confusion matrix (Heat map) ini menunjukkan performa model pada setiap kelas, dengan sumbu actual sebagai label sebenarnya dan prediksi sebagai label yang diprediksi oleh model.</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Kotak diagonal menunjukkan prediksi yang benar, sementara angka-angka di luar diagonal menunjukkan prediksi yang salah.</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Sebagian besar prediksi berada di diagonal, yang berarti model memiliki performa yang baik dalam mengenali sebagian besar kelas.</a:t>
            </a:r>
            <a:endParaRPr sz="800">
              <a:solidFill>
                <a:schemeClr val="accent1"/>
              </a:solidFill>
              <a:latin typeface="Lato"/>
              <a:ea typeface="Lato"/>
              <a:cs typeface="Lato"/>
              <a:sym typeface="Lato"/>
            </a:endParaRPr>
          </a:p>
          <a:p>
            <a:pPr indent="-279400" lvl="0" marL="457200" rtl="0" algn="just">
              <a:spcBef>
                <a:spcPts val="0"/>
              </a:spcBef>
              <a:spcAft>
                <a:spcPts val="0"/>
              </a:spcAft>
              <a:buClr>
                <a:schemeClr val="accent1"/>
              </a:buClr>
              <a:buSzPts val="800"/>
              <a:buFont typeface="Lato"/>
              <a:buAutoNum type="arabicPeriod"/>
            </a:pPr>
            <a:r>
              <a:rPr lang="en" sz="800">
                <a:solidFill>
                  <a:schemeClr val="accent1"/>
                </a:solidFill>
                <a:latin typeface="Lato"/>
                <a:ea typeface="Lato"/>
                <a:cs typeface="Lato"/>
                <a:sym typeface="Lato"/>
              </a:rPr>
              <a:t>Namun, ada beberapa kesalahan di kelas tertentu. Misalnya, beberapa huruf seperti 'R', 'K', dan 'N' tampaknya memiliki lebih banyak kesalahan prediksi dibandingkan huruf lainnya. Ini menunjukkan bahwa model masih mengalami kesulitan dalam membedakan huruf-huruf tersebut.</a:t>
            </a:r>
            <a:endParaRPr sz="800">
              <a:solidFill>
                <a:schemeClr val="accent1"/>
              </a:solidFill>
              <a:latin typeface="Lato"/>
              <a:ea typeface="Lato"/>
              <a:cs typeface="Lato"/>
              <a:sym typeface="Lato"/>
            </a:endParaRPr>
          </a:p>
        </p:txBody>
      </p:sp>
      <p:pic>
        <p:nvPicPr>
          <p:cNvPr id="504" name="Google Shape;504;p19"/>
          <p:cNvPicPr preferRelativeResize="0"/>
          <p:nvPr/>
        </p:nvPicPr>
        <p:blipFill rotWithShape="1">
          <a:blip r:embed="rId4">
            <a:alphaModFix/>
          </a:blip>
          <a:srcRect b="0" l="0" r="-1481" t="0"/>
          <a:stretch/>
        </p:blipFill>
        <p:spPr>
          <a:xfrm>
            <a:off x="4596400" y="1358100"/>
            <a:ext cx="3924201" cy="1572250"/>
          </a:xfrm>
          <a:prstGeom prst="rect">
            <a:avLst/>
          </a:prstGeom>
          <a:noFill/>
          <a:ln>
            <a:noFill/>
          </a:ln>
        </p:spPr>
      </p:pic>
      <p:pic>
        <p:nvPicPr>
          <p:cNvPr id="505" name="Google Shape;505;p19"/>
          <p:cNvPicPr preferRelativeResize="0"/>
          <p:nvPr/>
        </p:nvPicPr>
        <p:blipFill>
          <a:blip r:embed="rId5">
            <a:alphaModFix/>
          </a:blip>
          <a:stretch>
            <a:fillRect/>
          </a:stretch>
        </p:blipFill>
        <p:spPr>
          <a:xfrm>
            <a:off x="4596400" y="2930350"/>
            <a:ext cx="3924201" cy="1810501"/>
          </a:xfrm>
          <a:prstGeom prst="rect">
            <a:avLst/>
          </a:prstGeom>
          <a:noFill/>
          <a:ln>
            <a:noFill/>
          </a:ln>
        </p:spPr>
      </p:pic>
      <p:sp>
        <p:nvSpPr>
          <p:cNvPr id="506" name="Google Shape;506;p19"/>
          <p:cNvSpPr txBox="1"/>
          <p:nvPr/>
        </p:nvSpPr>
        <p:spPr>
          <a:xfrm>
            <a:off x="4596397" y="772050"/>
            <a:ext cx="28743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highlight>
                  <a:srgbClr val="D9EAD3"/>
                </a:highlight>
                <a:latin typeface="Lato"/>
                <a:ea typeface="Lato"/>
                <a:cs typeface="Lato"/>
                <a:sym typeface="Lato"/>
              </a:rPr>
              <a:t>Prediction</a:t>
            </a:r>
            <a:endParaRPr b="1" sz="1800">
              <a:solidFill>
                <a:schemeClr val="accent1"/>
              </a:solidFill>
              <a:highlight>
                <a:srgbClr val="D9EAD3"/>
              </a:highlight>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0"/>
          <p:cNvSpPr txBox="1"/>
          <p:nvPr>
            <p:ph idx="1" type="body"/>
          </p:nvPr>
        </p:nvSpPr>
        <p:spPr>
          <a:xfrm>
            <a:off x="719390" y="760350"/>
            <a:ext cx="7211400" cy="3622800"/>
          </a:xfrm>
          <a:prstGeom prst="rect">
            <a:avLst/>
          </a:prstGeom>
          <a:solidFill>
            <a:srgbClr val="F3F3F3"/>
          </a:solid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300"/>
              <a:buNone/>
            </a:pPr>
            <a:r>
              <a:rPr b="1" lang="en" sz="3600">
                <a:solidFill>
                  <a:srgbClr val="666666"/>
                </a:solidFill>
                <a:latin typeface="Lexend"/>
                <a:ea typeface="Lexend"/>
                <a:cs typeface="Lexend"/>
                <a:sym typeface="Lexend"/>
              </a:rPr>
              <a:t>Conclusion</a:t>
            </a:r>
            <a:endParaRPr b="1" sz="3600">
              <a:solidFill>
                <a:srgbClr val="666666"/>
              </a:solidFill>
              <a:latin typeface="Lexend"/>
              <a:ea typeface="Lexend"/>
              <a:cs typeface="Lexend"/>
              <a:sym typeface="Lexend"/>
            </a:endParaRPr>
          </a:p>
          <a:p>
            <a:pPr indent="-304800" lvl="0" marL="457200" rtl="0" algn="just">
              <a:lnSpc>
                <a:spcPct val="150000"/>
              </a:lnSpc>
              <a:spcBef>
                <a:spcPts val="0"/>
              </a:spcBef>
              <a:spcAft>
                <a:spcPts val="0"/>
              </a:spcAft>
              <a:buClr>
                <a:srgbClr val="666666"/>
              </a:buClr>
              <a:buSzPts val="1200"/>
              <a:buAutoNum type="arabicPeriod"/>
            </a:pPr>
            <a:r>
              <a:rPr lang="en" sz="1200">
                <a:solidFill>
                  <a:srgbClr val="666666"/>
                </a:solidFill>
              </a:rPr>
              <a:t>Model sudah menunjukkan performa yang baik. Walaupun dalam beberapa kelas seperti label K, R dan N, model mengalami incorrect dalam memprediksinya (baik dalam train maupun test), model mampu membedakannya dan mengeluarkan True-Positive di beberapa kesempatan epoch.</a:t>
            </a:r>
            <a:endParaRPr sz="1200">
              <a:solidFill>
                <a:srgbClr val="666666"/>
              </a:solidFill>
            </a:endParaRPr>
          </a:p>
          <a:p>
            <a:pPr indent="-304800" lvl="0" marL="457200" rtl="0" algn="just">
              <a:lnSpc>
                <a:spcPct val="150000"/>
              </a:lnSpc>
              <a:spcBef>
                <a:spcPts val="0"/>
              </a:spcBef>
              <a:spcAft>
                <a:spcPts val="0"/>
              </a:spcAft>
              <a:buClr>
                <a:srgbClr val="666666"/>
              </a:buClr>
              <a:buSzPts val="1200"/>
              <a:buAutoNum type="arabicPeriod"/>
            </a:pPr>
            <a:r>
              <a:rPr lang="en" sz="1200">
                <a:solidFill>
                  <a:srgbClr val="666666"/>
                </a:solidFill>
              </a:rPr>
              <a:t>Hasil itu cukup untuk menjadi evaluasi di masa mendatang dan analisis lebih lanjut mengenai American Sign Language ataupun penerapan Image Classification dalam topik Deep Learning (model CNN).</a:t>
            </a:r>
            <a:endParaRPr sz="1200">
              <a:solidFill>
                <a:srgbClr val="666666"/>
              </a:solidFill>
            </a:endParaRPr>
          </a:p>
          <a:p>
            <a:pPr indent="-304800" lvl="0" marL="457200" rtl="0" algn="just">
              <a:lnSpc>
                <a:spcPct val="150000"/>
              </a:lnSpc>
              <a:spcBef>
                <a:spcPts val="0"/>
              </a:spcBef>
              <a:spcAft>
                <a:spcPts val="0"/>
              </a:spcAft>
              <a:buClr>
                <a:srgbClr val="666666"/>
              </a:buClr>
              <a:buSzPts val="1200"/>
              <a:buAutoNum type="arabicPeriod"/>
            </a:pPr>
            <a:r>
              <a:rPr lang="en" sz="1200">
                <a:solidFill>
                  <a:srgbClr val="666666"/>
                </a:solidFill>
              </a:rPr>
              <a:t>Pengaplikasian model dalam dataset lain atau dataset yang serupa juga menjadi perhatian apakah model yang digunakan (dalam hal ini CNN; sequencial,  keras(tensorflow), dan/atau best-model dalam Hyperparameter Tuning) benar-benar berhasil dalam konteks membangun model dalam main topic mempelajari bahasa isyarat (sign language).</a:t>
            </a:r>
            <a:endParaRPr sz="1200">
              <a:solidFill>
                <a:srgbClr val="666666"/>
              </a:solidFill>
            </a:endParaRPr>
          </a:p>
          <a:p>
            <a:pPr indent="-304800" lvl="0" marL="457200" rtl="0" algn="just">
              <a:lnSpc>
                <a:spcPct val="150000"/>
              </a:lnSpc>
              <a:spcBef>
                <a:spcPts val="0"/>
              </a:spcBef>
              <a:spcAft>
                <a:spcPts val="0"/>
              </a:spcAft>
              <a:buClr>
                <a:srgbClr val="666666"/>
              </a:buClr>
              <a:buSzPts val="1200"/>
              <a:buAutoNum type="arabicPeriod"/>
            </a:pPr>
            <a:r>
              <a:rPr lang="en" sz="1200">
                <a:solidFill>
                  <a:srgbClr val="666666"/>
                </a:solidFill>
              </a:rPr>
              <a:t>Secara keseluruhan, analisis yang dilakukan mencapai hasil yang cukup memuaskan.</a:t>
            </a:r>
            <a:endParaRPr sz="1200">
              <a:solidFill>
                <a:srgbClr val="66666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7234c8749fc764a3_7"/>
          <p:cNvSpPr txBox="1"/>
          <p:nvPr>
            <p:ph type="title"/>
          </p:nvPr>
        </p:nvSpPr>
        <p:spPr>
          <a:xfrm>
            <a:off x="311688" y="-62531"/>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B7B7B7"/>
                </a:solidFill>
              </a:rPr>
              <a:t>Penutup</a:t>
            </a:r>
            <a:endParaRPr b="1">
              <a:solidFill>
                <a:srgbClr val="B7B7B7"/>
              </a:solidFill>
            </a:endParaRPr>
          </a:p>
        </p:txBody>
      </p:sp>
      <p:sp>
        <p:nvSpPr>
          <p:cNvPr id="517" name="Google Shape;517;g7234c8749fc764a3_7"/>
          <p:cNvSpPr txBox="1"/>
          <p:nvPr>
            <p:ph idx="1" type="body"/>
          </p:nvPr>
        </p:nvSpPr>
        <p:spPr>
          <a:xfrm>
            <a:off x="699117" y="1021597"/>
            <a:ext cx="4567200" cy="854100"/>
          </a:xfrm>
          <a:prstGeom prst="rect">
            <a:avLst/>
          </a:prstGeom>
          <a:solidFill>
            <a:srgbClr val="FFFFFF"/>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3600">
                <a:solidFill>
                  <a:srgbClr val="666666"/>
                </a:solidFill>
                <a:latin typeface="Lexend"/>
                <a:ea typeface="Lexend"/>
                <a:cs typeface="Lexend"/>
                <a:sym typeface="Lexend"/>
              </a:rPr>
              <a:t>Kontak Saya</a:t>
            </a:r>
            <a:endParaRPr b="1" sz="3600">
              <a:solidFill>
                <a:srgbClr val="666666"/>
              </a:solidFill>
              <a:latin typeface="Lexend"/>
              <a:ea typeface="Lexend"/>
              <a:cs typeface="Lexend"/>
              <a:sym typeface="Lexend"/>
            </a:endParaRPr>
          </a:p>
        </p:txBody>
      </p:sp>
      <p:sp>
        <p:nvSpPr>
          <p:cNvPr id="518" name="Google Shape;518;g7234c8749fc764a3_7"/>
          <p:cNvSpPr txBox="1"/>
          <p:nvPr/>
        </p:nvSpPr>
        <p:spPr>
          <a:xfrm>
            <a:off x="1475550" y="2010550"/>
            <a:ext cx="20343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+62 831-8892-5755</a:t>
            </a:r>
            <a:endParaRPr sz="1300">
              <a:solidFill>
                <a:schemeClr val="accent1"/>
              </a:solidFill>
              <a:latin typeface="Lato"/>
              <a:ea typeface="Lato"/>
              <a:cs typeface="Lato"/>
              <a:sym typeface="Lato"/>
            </a:endParaRPr>
          </a:p>
        </p:txBody>
      </p:sp>
      <p:sp>
        <p:nvSpPr>
          <p:cNvPr id="519" name="Google Shape;519;g7234c8749fc764a3_7"/>
          <p:cNvSpPr txBox="1"/>
          <p:nvPr/>
        </p:nvSpPr>
        <p:spPr>
          <a:xfrm>
            <a:off x="1475557" y="2387124"/>
            <a:ext cx="20343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bulannrlla@gmail.com</a:t>
            </a:r>
            <a:endParaRPr sz="1300">
              <a:solidFill>
                <a:schemeClr val="accent1"/>
              </a:solidFill>
              <a:latin typeface="Lato"/>
              <a:ea typeface="Lato"/>
              <a:cs typeface="Lato"/>
              <a:sym typeface="Lato"/>
            </a:endParaRPr>
          </a:p>
        </p:txBody>
      </p:sp>
      <p:sp>
        <p:nvSpPr>
          <p:cNvPr id="520" name="Google Shape;520;g7234c8749fc764a3_7"/>
          <p:cNvSpPr txBox="1"/>
          <p:nvPr/>
        </p:nvSpPr>
        <p:spPr>
          <a:xfrm>
            <a:off x="1475555" y="3116631"/>
            <a:ext cx="28938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linkedin.com/in/bulan-nurlaela</a:t>
            </a:r>
            <a:endParaRPr sz="1300">
              <a:solidFill>
                <a:schemeClr val="accent1"/>
              </a:solidFill>
              <a:latin typeface="Lato"/>
              <a:ea typeface="Lato"/>
              <a:cs typeface="Lato"/>
              <a:sym typeface="Lato"/>
            </a:endParaRPr>
          </a:p>
        </p:txBody>
      </p:sp>
      <p:sp>
        <p:nvSpPr>
          <p:cNvPr id="521" name="Google Shape;521;g7234c8749fc764a3_7"/>
          <p:cNvSpPr txBox="1"/>
          <p:nvPr/>
        </p:nvSpPr>
        <p:spPr>
          <a:xfrm>
            <a:off x="1475543" y="2729921"/>
            <a:ext cx="35121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https://github.com/Lanlanb</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5"/>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01: Sales Force Training</a:t>
            </a:r>
            <a:endParaRPr b="1" sz="3800"/>
          </a:p>
        </p:txBody>
      </p:sp>
      <p:sp>
        <p:nvSpPr>
          <p:cNvPr id="105" name="Google Shape;105;p5"/>
          <p:cNvSpPr txBox="1"/>
          <p:nvPr/>
        </p:nvSpPr>
        <p:spPr>
          <a:xfrm>
            <a:off x="311700" y="572700"/>
            <a:ext cx="8388300" cy="1214100"/>
          </a:xfrm>
          <a:prstGeom prst="rect">
            <a:avLst/>
          </a:prstGeom>
          <a:no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b="1" lang="en" sz="1800">
                <a:solidFill>
                  <a:schemeClr val="accent1"/>
                </a:solidFill>
                <a:highlight>
                  <a:srgbClr val="F3F3F3"/>
                </a:highlight>
                <a:latin typeface="Lato"/>
                <a:ea typeface="Lato"/>
                <a:cs typeface="Lato"/>
                <a:sym typeface="Lato"/>
              </a:rPr>
              <a:t>Background Overview</a:t>
            </a:r>
            <a:endParaRPr b="1" sz="1800">
              <a:solidFill>
                <a:schemeClr val="accent1"/>
              </a:solidFill>
              <a:highlight>
                <a:srgbClr val="F3F3F3"/>
              </a:highlight>
              <a:latin typeface="Lato"/>
              <a:ea typeface="Lato"/>
              <a:cs typeface="Lato"/>
              <a:sym typeface="Lato"/>
            </a:endParaRPr>
          </a:p>
          <a:p>
            <a:pPr indent="0" lvl="0" marL="0" rtl="0" algn="just">
              <a:lnSpc>
                <a:spcPct val="115000"/>
              </a:lnSpc>
              <a:spcBef>
                <a:spcPts val="0"/>
              </a:spcBef>
              <a:spcAft>
                <a:spcPts val="0"/>
              </a:spcAft>
              <a:buNone/>
            </a:pPr>
            <a:r>
              <a:rPr lang="en">
                <a:solidFill>
                  <a:schemeClr val="accent1"/>
                </a:solidFill>
                <a:highlight>
                  <a:srgbClr val="FFFFFF"/>
                </a:highlight>
                <a:latin typeface="Lato"/>
                <a:ea typeface="Lato"/>
                <a:cs typeface="Lato"/>
                <a:sym typeface="Lato"/>
              </a:rPr>
              <a:t>Perusahaan X ingin meningkatkan penjualan mereka. Dari data penjualan sebelumnya menunjukkan bahwa penjualan rata-rata yaitu $100 per transaksi. Setelah melakukan training kepada pekerja sales, data penjualan terbaru (yang diambil dari 25 sampel pekerja sales) tersimpan dalam tabel data di bawah ini :</a:t>
            </a:r>
            <a:endParaRPr>
              <a:solidFill>
                <a:schemeClr val="accent1"/>
              </a:solidFill>
              <a:highlight>
                <a:srgbClr val="FFFFFF"/>
              </a:highlight>
              <a:latin typeface="Lato"/>
              <a:ea typeface="Lato"/>
              <a:cs typeface="Lato"/>
              <a:sym typeface="Lato"/>
            </a:endParaRPr>
          </a:p>
        </p:txBody>
      </p:sp>
      <p:graphicFrame>
        <p:nvGraphicFramePr>
          <p:cNvPr id="106" name="Google Shape;106;p5"/>
          <p:cNvGraphicFramePr/>
          <p:nvPr/>
        </p:nvGraphicFramePr>
        <p:xfrm>
          <a:off x="410928" y="1786800"/>
          <a:ext cx="3000000" cy="3000000"/>
        </p:xfrm>
        <a:graphic>
          <a:graphicData uri="http://schemas.openxmlformats.org/drawingml/2006/table">
            <a:tbl>
              <a:tblPr>
                <a:noFill/>
                <a:tableStyleId>{2012EA8E-C51A-41BD-8DA5-2EF5001DF7DD}</a:tableStyleId>
              </a:tblPr>
              <a:tblGrid>
                <a:gridCol w="1394300"/>
                <a:gridCol w="514975"/>
                <a:gridCol w="514975"/>
                <a:gridCol w="514975"/>
                <a:gridCol w="514975"/>
                <a:gridCol w="514975"/>
                <a:gridCol w="514975"/>
                <a:gridCol w="514975"/>
                <a:gridCol w="514975"/>
                <a:gridCol w="514975"/>
                <a:gridCol w="514975"/>
              </a:tblGrid>
              <a:tr h="326275">
                <a:tc rowSpan="3">
                  <a:txBody>
                    <a:bodyPr/>
                    <a:lstStyle/>
                    <a:p>
                      <a:pPr indent="0" lvl="0" marL="0" rtl="0" algn="just">
                        <a:spcBef>
                          <a:spcPts val="0"/>
                        </a:spcBef>
                        <a:spcAft>
                          <a:spcPts val="0"/>
                        </a:spcAft>
                        <a:buNone/>
                      </a:pPr>
                      <a:r>
                        <a:t/>
                      </a:r>
                      <a:endParaRPr sz="1000"/>
                    </a:p>
                    <a:p>
                      <a:pPr indent="0" lvl="0" marL="0" rtl="0" algn="just">
                        <a:spcBef>
                          <a:spcPts val="0"/>
                        </a:spcBef>
                        <a:spcAft>
                          <a:spcPts val="0"/>
                        </a:spcAft>
                        <a:buNone/>
                      </a:pPr>
                      <a:r>
                        <a:t/>
                      </a:r>
                      <a:endParaRPr sz="1000"/>
                    </a:p>
                    <a:p>
                      <a:pPr indent="0" lvl="0" marL="0" rtl="0" algn="just">
                        <a:spcBef>
                          <a:spcPts val="0"/>
                        </a:spcBef>
                        <a:spcAft>
                          <a:spcPts val="0"/>
                        </a:spcAft>
                        <a:buNone/>
                      </a:pPr>
                      <a:r>
                        <a:rPr b="1" lang="en" sz="1000"/>
                        <a:t>Transactions Amount </a:t>
                      </a:r>
                      <a:endParaRPr b="1" sz="1000"/>
                    </a:p>
                    <a:p>
                      <a:pPr indent="0" lvl="0" marL="0" rtl="0" algn="just">
                        <a:spcBef>
                          <a:spcPts val="0"/>
                        </a:spcBef>
                        <a:spcAft>
                          <a:spcPts val="0"/>
                        </a:spcAft>
                        <a:buNone/>
                      </a:pPr>
                      <a:r>
                        <a:t/>
                      </a:r>
                      <a:endParaRPr sz="1000"/>
                    </a:p>
                  </a:txBody>
                  <a:tcPr marT="88900" marB="88900" marR="88900" marL="88900"/>
                </a:tc>
                <a:tc>
                  <a:txBody>
                    <a:bodyPr/>
                    <a:lstStyle/>
                    <a:p>
                      <a:pPr indent="0" lvl="0" marL="0" rtl="0" algn="just">
                        <a:spcBef>
                          <a:spcPts val="0"/>
                        </a:spcBef>
                        <a:spcAft>
                          <a:spcPts val="0"/>
                        </a:spcAft>
                        <a:buNone/>
                      </a:pPr>
                      <a:r>
                        <a:rPr lang="en" sz="1000"/>
                        <a:t>100</a:t>
                      </a:r>
                      <a:endParaRPr sz="1000"/>
                    </a:p>
                  </a:txBody>
                  <a:tcPr marT="88900" marB="88900" marR="88900" marL="88900"/>
                </a:tc>
                <a:tc>
                  <a:txBody>
                    <a:bodyPr/>
                    <a:lstStyle/>
                    <a:p>
                      <a:pPr indent="0" lvl="0" marL="0" rtl="0" algn="just">
                        <a:spcBef>
                          <a:spcPts val="0"/>
                        </a:spcBef>
                        <a:spcAft>
                          <a:spcPts val="0"/>
                        </a:spcAft>
                        <a:buNone/>
                      </a:pPr>
                      <a:r>
                        <a:rPr lang="en" sz="1000"/>
                        <a:t>150</a:t>
                      </a:r>
                      <a:endParaRPr sz="1000"/>
                    </a:p>
                  </a:txBody>
                  <a:tcPr marT="88900" marB="88900" marR="88900" marL="88900"/>
                </a:tc>
                <a:tc>
                  <a:txBody>
                    <a:bodyPr/>
                    <a:lstStyle/>
                    <a:p>
                      <a:pPr indent="0" lvl="0" marL="0" rtl="0" algn="just">
                        <a:spcBef>
                          <a:spcPts val="0"/>
                        </a:spcBef>
                        <a:spcAft>
                          <a:spcPts val="0"/>
                        </a:spcAft>
                        <a:buNone/>
                      </a:pPr>
                      <a:r>
                        <a:rPr lang="en" sz="1000"/>
                        <a:t>50</a:t>
                      </a:r>
                      <a:endParaRPr sz="1000"/>
                    </a:p>
                  </a:txBody>
                  <a:tcPr marT="88900" marB="88900" marR="88900" marL="88900"/>
                </a:tc>
                <a:tc>
                  <a:txBody>
                    <a:bodyPr/>
                    <a:lstStyle/>
                    <a:p>
                      <a:pPr indent="0" lvl="0" marL="0" rtl="0" algn="just">
                        <a:spcBef>
                          <a:spcPts val="0"/>
                        </a:spcBef>
                        <a:spcAft>
                          <a:spcPts val="0"/>
                        </a:spcAft>
                        <a:buNone/>
                      </a:pPr>
                      <a:r>
                        <a:rPr lang="en" sz="1000"/>
                        <a:t>100</a:t>
                      </a:r>
                      <a:endParaRPr sz="1000"/>
                    </a:p>
                  </a:txBody>
                  <a:tcPr marT="88900" marB="88900" marR="88900" marL="88900"/>
                </a:tc>
                <a:tc>
                  <a:txBody>
                    <a:bodyPr/>
                    <a:lstStyle/>
                    <a:p>
                      <a:pPr indent="0" lvl="0" marL="0" rtl="0" algn="just">
                        <a:spcBef>
                          <a:spcPts val="0"/>
                        </a:spcBef>
                        <a:spcAft>
                          <a:spcPts val="0"/>
                        </a:spcAft>
                        <a:buNone/>
                      </a:pPr>
                      <a:r>
                        <a:rPr lang="en" sz="1000"/>
                        <a:t>130</a:t>
                      </a:r>
                      <a:endParaRPr sz="1000"/>
                    </a:p>
                  </a:txBody>
                  <a:tcPr marT="88900" marB="88900" marR="88900" marL="88900">
                    <a:lnR cap="flat" cmpd="sng" w="12700">
                      <a:solidFill>
                        <a:srgbClr val="9E9E9E"/>
                      </a:solidFill>
                      <a:prstDash val="solid"/>
                      <a:round/>
                      <a:headEnd len="sm" w="sm" type="none"/>
                      <a:tailEnd len="sm" w="sm" type="none"/>
                    </a:lnR>
                  </a:tcPr>
                </a:tc>
                <a:tc>
                  <a:txBody>
                    <a:bodyPr/>
                    <a:lstStyle/>
                    <a:p>
                      <a:pPr indent="0" lvl="0" marL="0" rtl="0" algn="just">
                        <a:spcBef>
                          <a:spcPts val="0"/>
                        </a:spcBef>
                        <a:spcAft>
                          <a:spcPts val="0"/>
                        </a:spcAft>
                        <a:buNone/>
                      </a:pPr>
                      <a:r>
                        <a:rPr lang="en" sz="1000"/>
                        <a:t>120</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100</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85</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70</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150</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26275">
                <a:tc vMerge="1"/>
                <a:tc>
                  <a:txBody>
                    <a:bodyPr/>
                    <a:lstStyle/>
                    <a:p>
                      <a:pPr indent="0" lvl="0" marL="0" rtl="0" algn="just">
                        <a:spcBef>
                          <a:spcPts val="0"/>
                        </a:spcBef>
                        <a:spcAft>
                          <a:spcPts val="0"/>
                        </a:spcAft>
                        <a:buNone/>
                      </a:pPr>
                      <a:r>
                        <a:rPr lang="en" sz="1000"/>
                        <a:t>150</a:t>
                      </a:r>
                      <a:endParaRPr sz="1000"/>
                    </a:p>
                  </a:txBody>
                  <a:tcPr marT="88900" marB="88900" marR="88900" marL="88900">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120</a:t>
                      </a:r>
                      <a:endParaRPr sz="1000"/>
                    </a:p>
                  </a:txBody>
                  <a:tcPr marT="88900" marB="88900" marR="88900" marL="88900">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50</a:t>
                      </a:r>
                      <a:endParaRPr sz="1000"/>
                    </a:p>
                  </a:txBody>
                  <a:tcPr marT="88900" marB="88900" marR="88900" marL="88900">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100</a:t>
                      </a:r>
                      <a:endParaRPr sz="1000"/>
                    </a:p>
                  </a:txBody>
                  <a:tcPr marT="88900" marB="88900" marR="88900" marL="88900">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100</a:t>
                      </a:r>
                      <a:endParaRPr sz="1000"/>
                    </a:p>
                  </a:txBody>
                  <a:tcPr marT="88900" marB="88900" marR="88900" marL="88900">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140</a:t>
                      </a:r>
                      <a:endParaRPr sz="1000"/>
                    </a:p>
                  </a:txBody>
                  <a:tcPr marT="88900" marB="88900" marR="88900" marL="88900">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90</a:t>
                      </a:r>
                      <a:endParaRPr sz="1000"/>
                    </a:p>
                  </a:txBody>
                  <a:tcPr marT="88900" marB="88900" marR="88900" marL="88900">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150</a:t>
                      </a:r>
                      <a:endParaRPr sz="1000"/>
                    </a:p>
                  </a:txBody>
                  <a:tcPr marT="88900" marB="88900" marR="88900" marL="88900">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50</a:t>
                      </a:r>
                      <a:endParaRPr sz="1000"/>
                    </a:p>
                  </a:txBody>
                  <a:tcPr marT="88900" marB="88900" marR="88900" marL="88900">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90</a:t>
                      </a:r>
                      <a:endParaRPr sz="1000"/>
                    </a:p>
                  </a:txBody>
                  <a:tcPr marT="88900" marB="88900" marR="88900" marL="88900">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26275">
                <a:tc vMerge="1"/>
                <a:tc>
                  <a:txBody>
                    <a:bodyPr/>
                    <a:lstStyle/>
                    <a:p>
                      <a:pPr indent="0" lvl="0" marL="0" rtl="0" algn="just">
                        <a:spcBef>
                          <a:spcPts val="0"/>
                        </a:spcBef>
                        <a:spcAft>
                          <a:spcPts val="0"/>
                        </a:spcAft>
                        <a:buNone/>
                      </a:pPr>
                      <a:r>
                        <a:rPr lang="en" sz="1000"/>
                        <a:t>120</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100</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110</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75</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t>65</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E9E9E"/>
                    </a:solidFill>
                  </a:tcPr>
                </a:tc>
                <a:tc>
                  <a:txBody>
                    <a:bodyPr/>
                    <a:lstStyle/>
                    <a:p>
                      <a:pPr indent="0" lvl="0" marL="0" rtl="0" algn="just">
                        <a:spcBef>
                          <a:spcPts val="0"/>
                        </a:spcBef>
                        <a:spcAft>
                          <a:spcPts val="0"/>
                        </a:spcAft>
                        <a:buNone/>
                      </a:pPr>
                      <a:r>
                        <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E9E9E"/>
                    </a:solidFill>
                  </a:tcPr>
                </a:tc>
                <a:tc>
                  <a:txBody>
                    <a:bodyPr/>
                    <a:lstStyle/>
                    <a:p>
                      <a:pPr indent="0" lvl="0" marL="0" rtl="0" algn="just">
                        <a:spcBef>
                          <a:spcPts val="0"/>
                        </a:spcBef>
                        <a:spcAft>
                          <a:spcPts val="0"/>
                        </a:spcAft>
                        <a:buNone/>
                      </a:pPr>
                      <a:r>
                        <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E9E9E"/>
                    </a:solidFill>
                  </a:tcPr>
                </a:tc>
                <a:tc>
                  <a:txBody>
                    <a:bodyPr/>
                    <a:lstStyle/>
                    <a:p>
                      <a:pPr indent="0" lvl="0" marL="0" rtl="0" algn="just">
                        <a:spcBef>
                          <a:spcPts val="0"/>
                        </a:spcBef>
                        <a:spcAft>
                          <a:spcPts val="0"/>
                        </a:spcAft>
                        <a:buNone/>
                      </a:pPr>
                      <a:r>
                        <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E9E9E"/>
                    </a:solidFill>
                  </a:tcPr>
                </a:tc>
                <a:tc>
                  <a:txBody>
                    <a:bodyPr/>
                    <a:lstStyle/>
                    <a:p>
                      <a:pPr indent="0" lvl="0" marL="0" rtl="0" algn="just">
                        <a:spcBef>
                          <a:spcPts val="0"/>
                        </a:spcBef>
                        <a:spcAft>
                          <a:spcPts val="0"/>
                        </a:spcAft>
                        <a:buNone/>
                      </a:pPr>
                      <a:r>
                        <a:t/>
                      </a:r>
                      <a:endParaRPr sz="1000"/>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9E9E9E"/>
                    </a:solidFill>
                  </a:tcPr>
                </a:tc>
              </a:tr>
            </a:tbl>
          </a:graphicData>
        </a:graphic>
      </p:graphicFrame>
      <p:sp>
        <p:nvSpPr>
          <p:cNvPr id="107" name="Google Shape;107;p5"/>
          <p:cNvSpPr txBox="1"/>
          <p:nvPr/>
        </p:nvSpPr>
        <p:spPr>
          <a:xfrm>
            <a:off x="311700" y="2777400"/>
            <a:ext cx="8388300" cy="20703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chemeClr val="accent1"/>
                </a:solidFill>
                <a:highlight>
                  <a:srgbClr val="F3F3F3"/>
                </a:highlight>
                <a:latin typeface="Lato"/>
                <a:ea typeface="Lato"/>
                <a:cs typeface="Lato"/>
                <a:sym typeface="Lato"/>
              </a:rPr>
              <a:t>Rumusan Masalah</a:t>
            </a:r>
            <a:endParaRPr b="1" sz="1800">
              <a:solidFill>
                <a:schemeClr val="accent1"/>
              </a:solidFill>
              <a:latin typeface="Lato"/>
              <a:ea typeface="Lato"/>
              <a:cs typeface="Lato"/>
              <a:sym typeface="Lato"/>
            </a:endParaRPr>
          </a:p>
          <a:p>
            <a:pPr indent="-317500" lvl="0" marL="457200" rtl="0" algn="just">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Apakah terdapat peningkatan signifikan dalam jumlah transaksi setelah pelatihan?</a:t>
            </a:r>
            <a:endParaRPr>
              <a:solidFill>
                <a:schemeClr val="accent1"/>
              </a:solidFill>
              <a:latin typeface="Lato"/>
              <a:ea typeface="Lato"/>
              <a:cs typeface="Lato"/>
              <a:sym typeface="Lato"/>
            </a:endParaRPr>
          </a:p>
          <a:p>
            <a:pPr indent="-317500" lvl="0" marL="457200" rtl="0" algn="just">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Bagaimana pengaruh pelatihan pekerja sales terhadap rata-rata penjualan per transaksi di Perusahaan X?</a:t>
            </a:r>
            <a:endParaRPr>
              <a:solidFill>
                <a:schemeClr val="accent1"/>
              </a:solidFill>
              <a:latin typeface="Lato"/>
              <a:ea typeface="Lato"/>
              <a:cs typeface="Lato"/>
              <a:sym typeface="Lato"/>
            </a:endParaRPr>
          </a:p>
          <a:p>
            <a:pPr indent="0" lvl="0" marL="0" rtl="0" algn="just">
              <a:lnSpc>
                <a:spcPct val="115000"/>
              </a:lnSpc>
              <a:spcBef>
                <a:spcPts val="0"/>
              </a:spcBef>
              <a:spcAft>
                <a:spcPts val="0"/>
              </a:spcAft>
              <a:buNone/>
            </a:pPr>
            <a:r>
              <a:rPr b="1" lang="en" sz="1800">
                <a:solidFill>
                  <a:schemeClr val="accent1"/>
                </a:solidFill>
                <a:highlight>
                  <a:srgbClr val="F3F3F3"/>
                </a:highlight>
                <a:latin typeface="Lato"/>
                <a:ea typeface="Lato"/>
                <a:cs typeface="Lato"/>
                <a:sym typeface="Lato"/>
              </a:rPr>
              <a:t>Metode Analisis (Uji Statistika) </a:t>
            </a:r>
            <a:endParaRPr b="1" sz="1800">
              <a:solidFill>
                <a:schemeClr val="accent1"/>
              </a:solidFill>
              <a:latin typeface="Lato"/>
              <a:ea typeface="Lato"/>
              <a:cs typeface="Lato"/>
              <a:sym typeface="Lato"/>
            </a:endParaRPr>
          </a:p>
          <a:p>
            <a:pPr indent="-317500" lvl="0" marL="457200" rtl="0" algn="just">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Descriptive Statistics; measure of Central tendency dan measure of variability</a:t>
            </a:r>
            <a:endParaRPr>
              <a:solidFill>
                <a:schemeClr val="accent1"/>
              </a:solidFill>
              <a:latin typeface="Lato"/>
              <a:ea typeface="Lato"/>
              <a:cs typeface="Lato"/>
              <a:sym typeface="Lato"/>
            </a:endParaRPr>
          </a:p>
          <a:p>
            <a:pPr indent="-317500" lvl="0" marL="457200" rtl="0" algn="just">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Inferential Statistics; Hypothesis Testing (One-Sample T-Test) </a:t>
            </a:r>
            <a:endParaRPr>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1"/>
          <p:cNvSpPr txBox="1"/>
          <p:nvPr/>
        </p:nvSpPr>
        <p:spPr>
          <a:xfrm>
            <a:off x="1321114" y="2490904"/>
            <a:ext cx="4644300" cy="808200"/>
          </a:xfrm>
          <a:prstGeom prst="rect">
            <a:avLst/>
          </a:prstGeom>
          <a:noFill/>
          <a:ln>
            <a:noFill/>
          </a:ln>
          <a:effectLst>
            <a:reflection blurRad="0" dir="5400000" dist="38100" endA="0" fadeDir="5400012" kx="0" rotWithShape="0" algn="bl" stPos="0" sy="-100000" ky="0"/>
          </a:effectLst>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800"/>
              <a:buFont typeface="Arial"/>
              <a:buNone/>
            </a:pPr>
            <a:r>
              <a:rPr i="0" lang="en" sz="4800" u="none" cap="none" strike="noStrike">
                <a:solidFill>
                  <a:srgbClr val="1211CA"/>
                </a:solidFill>
                <a:latin typeface="Montserrat Black"/>
                <a:ea typeface="Montserrat Black"/>
                <a:cs typeface="Montserrat Black"/>
                <a:sym typeface="Montserrat Black"/>
              </a:rPr>
              <a:t>THANK YOU</a:t>
            </a:r>
            <a:endParaRPr b="1" i="0" sz="700" u="none" cap="none" strike="noStrike">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6"/>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01: Sales Force Training</a:t>
            </a:r>
            <a:endParaRPr b="1" sz="3800"/>
          </a:p>
        </p:txBody>
      </p:sp>
      <p:pic>
        <p:nvPicPr>
          <p:cNvPr id="113" name="Google Shape;113;p6"/>
          <p:cNvPicPr preferRelativeResize="0"/>
          <p:nvPr/>
        </p:nvPicPr>
        <p:blipFill>
          <a:blip r:embed="rId3">
            <a:alphaModFix/>
          </a:blip>
          <a:stretch>
            <a:fillRect/>
          </a:stretch>
        </p:blipFill>
        <p:spPr>
          <a:xfrm>
            <a:off x="2299775" y="572700"/>
            <a:ext cx="6220826" cy="4266000"/>
          </a:xfrm>
          <a:prstGeom prst="rect">
            <a:avLst/>
          </a:prstGeom>
          <a:noFill/>
          <a:ln>
            <a:noFill/>
          </a:ln>
        </p:spPr>
      </p:pic>
      <p:sp>
        <p:nvSpPr>
          <p:cNvPr id="114" name="Google Shape;114;p6"/>
          <p:cNvSpPr txBox="1"/>
          <p:nvPr/>
        </p:nvSpPr>
        <p:spPr>
          <a:xfrm>
            <a:off x="750248" y="1380051"/>
            <a:ext cx="19956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latin typeface="Raleway"/>
                <a:ea typeface="Raleway"/>
                <a:cs typeface="Raleway"/>
                <a:sym typeface="Raleway"/>
              </a:rPr>
              <a:t>Flowchart</a:t>
            </a:r>
            <a:endParaRPr b="1" sz="1800">
              <a:solidFill>
                <a:schemeClr val="accen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8"/>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01: Sales Force Training</a:t>
            </a:r>
            <a:endParaRPr b="1" sz="3800"/>
          </a:p>
        </p:txBody>
      </p:sp>
      <p:pic>
        <p:nvPicPr>
          <p:cNvPr id="120" name="Google Shape;120;p8"/>
          <p:cNvPicPr preferRelativeResize="0"/>
          <p:nvPr/>
        </p:nvPicPr>
        <p:blipFill rotWithShape="1">
          <a:blip r:embed="rId3">
            <a:alphaModFix/>
          </a:blip>
          <a:srcRect b="76616" l="4906" r="0" t="16457"/>
          <a:stretch/>
        </p:blipFill>
        <p:spPr>
          <a:xfrm>
            <a:off x="267579" y="775539"/>
            <a:ext cx="4646649" cy="903275"/>
          </a:xfrm>
          <a:prstGeom prst="rect">
            <a:avLst/>
          </a:prstGeom>
          <a:noFill/>
          <a:ln>
            <a:noFill/>
          </a:ln>
        </p:spPr>
      </p:pic>
      <p:pic>
        <p:nvPicPr>
          <p:cNvPr id="121" name="Google Shape;121;p8"/>
          <p:cNvPicPr preferRelativeResize="0"/>
          <p:nvPr/>
        </p:nvPicPr>
        <p:blipFill rotWithShape="1">
          <a:blip r:embed="rId4">
            <a:alphaModFix/>
          </a:blip>
          <a:srcRect b="58268" l="5196" r="4428" t="24668"/>
          <a:stretch/>
        </p:blipFill>
        <p:spPr>
          <a:xfrm>
            <a:off x="267575" y="1797175"/>
            <a:ext cx="3690376" cy="1733449"/>
          </a:xfrm>
          <a:prstGeom prst="rect">
            <a:avLst/>
          </a:prstGeom>
          <a:noFill/>
          <a:ln>
            <a:noFill/>
          </a:ln>
        </p:spPr>
      </p:pic>
      <p:sp>
        <p:nvSpPr>
          <p:cNvPr id="122" name="Google Shape;122;p8"/>
          <p:cNvSpPr txBox="1"/>
          <p:nvPr/>
        </p:nvSpPr>
        <p:spPr>
          <a:xfrm>
            <a:off x="3447649" y="269498"/>
            <a:ext cx="599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highlight>
                  <a:schemeClr val="accent6"/>
                </a:highlight>
                <a:latin typeface="Lato"/>
                <a:ea typeface="Lato"/>
                <a:cs typeface="Lato"/>
                <a:sym typeface="Lato"/>
              </a:rPr>
              <a:t>Data Preparation</a:t>
            </a:r>
            <a:endParaRPr b="1" sz="1800">
              <a:solidFill>
                <a:schemeClr val="accent1"/>
              </a:solidFill>
              <a:highlight>
                <a:schemeClr val="accent6"/>
              </a:highlight>
              <a:latin typeface="Lato"/>
              <a:ea typeface="Lato"/>
              <a:cs typeface="Lato"/>
              <a:sym typeface="Lato"/>
            </a:endParaRPr>
          </a:p>
        </p:txBody>
      </p:sp>
      <p:pic>
        <p:nvPicPr>
          <p:cNvPr id="123" name="Google Shape;123;p8"/>
          <p:cNvPicPr preferRelativeResize="0"/>
          <p:nvPr/>
        </p:nvPicPr>
        <p:blipFill rotWithShape="1">
          <a:blip r:embed="rId5">
            <a:alphaModFix/>
          </a:blip>
          <a:srcRect b="12764" l="0" r="0" t="64328"/>
          <a:stretch/>
        </p:blipFill>
        <p:spPr>
          <a:xfrm>
            <a:off x="267575" y="3648975"/>
            <a:ext cx="3886199" cy="1314899"/>
          </a:xfrm>
          <a:prstGeom prst="rect">
            <a:avLst/>
          </a:prstGeom>
          <a:noFill/>
          <a:ln>
            <a:noFill/>
          </a:ln>
        </p:spPr>
      </p:pic>
      <p:sp>
        <p:nvSpPr>
          <p:cNvPr id="124" name="Google Shape;124;p8"/>
          <p:cNvSpPr txBox="1"/>
          <p:nvPr/>
        </p:nvSpPr>
        <p:spPr>
          <a:xfrm rot="1073">
            <a:off x="4914225" y="1721650"/>
            <a:ext cx="3845100" cy="5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Membuat DataFrame dari data transaksi perusahaan X</a:t>
            </a:r>
            <a:endParaRPr sz="1300">
              <a:solidFill>
                <a:schemeClr val="accent1"/>
              </a:solidFill>
              <a:latin typeface="Lato"/>
              <a:ea typeface="Lato"/>
              <a:cs typeface="Lato"/>
              <a:sym typeface="Lato"/>
            </a:endParaRPr>
          </a:p>
        </p:txBody>
      </p:sp>
      <p:sp>
        <p:nvSpPr>
          <p:cNvPr id="125" name="Google Shape;125;p8"/>
          <p:cNvSpPr txBox="1"/>
          <p:nvPr/>
        </p:nvSpPr>
        <p:spPr>
          <a:xfrm rot="805">
            <a:off x="5442575" y="733603"/>
            <a:ext cx="25611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Mempersiapkan library</a:t>
            </a:r>
            <a:endParaRPr sz="1300">
              <a:solidFill>
                <a:schemeClr val="accent1"/>
              </a:solidFill>
              <a:latin typeface="Lato"/>
              <a:ea typeface="Lato"/>
              <a:cs typeface="Lato"/>
              <a:sym typeface="Lato"/>
            </a:endParaRPr>
          </a:p>
        </p:txBody>
      </p:sp>
      <p:sp>
        <p:nvSpPr>
          <p:cNvPr id="126" name="Google Shape;126;p8"/>
          <p:cNvSpPr txBox="1"/>
          <p:nvPr/>
        </p:nvSpPr>
        <p:spPr>
          <a:xfrm rot="1118">
            <a:off x="4612125" y="2862250"/>
            <a:ext cx="3690300" cy="3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Melihat tampilan persebaran data secara acak</a:t>
            </a:r>
            <a:endParaRPr sz="1300">
              <a:solidFill>
                <a:schemeClr val="accent1"/>
              </a:solidFill>
              <a:latin typeface="Lato"/>
              <a:ea typeface="Lato"/>
              <a:cs typeface="Lato"/>
              <a:sym typeface="Lato"/>
            </a:endParaRPr>
          </a:p>
        </p:txBody>
      </p:sp>
      <p:cxnSp>
        <p:nvCxnSpPr>
          <p:cNvPr id="127" name="Google Shape;127;p8"/>
          <p:cNvCxnSpPr>
            <a:endCxn id="125" idx="1"/>
          </p:cNvCxnSpPr>
          <p:nvPr/>
        </p:nvCxnSpPr>
        <p:spPr>
          <a:xfrm flipH="1" rot="10800000">
            <a:off x="4153775" y="926653"/>
            <a:ext cx="1288800" cy="243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28" name="Google Shape;128;p8"/>
          <p:cNvCxnSpPr>
            <a:endCxn id="124" idx="1"/>
          </p:cNvCxnSpPr>
          <p:nvPr/>
        </p:nvCxnSpPr>
        <p:spPr>
          <a:xfrm flipH="1" rot="10800000">
            <a:off x="3536025" y="2015350"/>
            <a:ext cx="1378200" cy="168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29" name="Google Shape;129;p8"/>
          <p:cNvCxnSpPr>
            <a:endCxn id="126" idx="2"/>
          </p:cNvCxnSpPr>
          <p:nvPr/>
        </p:nvCxnSpPr>
        <p:spPr>
          <a:xfrm>
            <a:off x="1292775" y="2367550"/>
            <a:ext cx="5164500" cy="881400"/>
          </a:xfrm>
          <a:prstGeom prst="curvedConnector4">
            <a:avLst>
              <a:gd fmla="val 32136" name="adj1"/>
              <a:gd fmla="val 127085" name="adj2"/>
            </a:avLst>
          </a:prstGeom>
          <a:noFill/>
          <a:ln cap="flat" cmpd="sng" w="9525">
            <a:solidFill>
              <a:schemeClr val="dk2"/>
            </a:solidFill>
            <a:prstDash val="solid"/>
            <a:round/>
            <a:headEnd len="med" w="med" type="none"/>
            <a:tailEnd len="med" w="med" type="none"/>
          </a:ln>
        </p:spPr>
      </p:cxnSp>
      <p:sp>
        <p:nvSpPr>
          <p:cNvPr id="130" name="Google Shape;130;p8"/>
          <p:cNvSpPr txBox="1"/>
          <p:nvPr/>
        </p:nvSpPr>
        <p:spPr>
          <a:xfrm>
            <a:off x="5442586" y="4012125"/>
            <a:ext cx="3690300" cy="5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Menyimpan data menjadi file csv untuk dokumentasi</a:t>
            </a:r>
            <a:endParaRPr sz="1300">
              <a:solidFill>
                <a:schemeClr val="accent1"/>
              </a:solidFill>
              <a:latin typeface="Lato"/>
              <a:ea typeface="Lato"/>
              <a:cs typeface="Lato"/>
              <a:sym typeface="Lato"/>
            </a:endParaRPr>
          </a:p>
        </p:txBody>
      </p:sp>
      <p:cxnSp>
        <p:nvCxnSpPr>
          <p:cNvPr id="131" name="Google Shape;131;p8"/>
          <p:cNvCxnSpPr>
            <a:endCxn id="130" idx="1"/>
          </p:cNvCxnSpPr>
          <p:nvPr/>
        </p:nvCxnSpPr>
        <p:spPr>
          <a:xfrm>
            <a:off x="3361486" y="3846525"/>
            <a:ext cx="2081100" cy="459900"/>
          </a:xfrm>
          <a:prstGeom prst="curvedConnector3">
            <a:avLst>
              <a:gd fmla="val 1809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125950" y="104975"/>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01: Sales Force Training</a:t>
            </a:r>
            <a:endParaRPr b="1" sz="3800"/>
          </a:p>
        </p:txBody>
      </p:sp>
      <p:pic>
        <p:nvPicPr>
          <p:cNvPr id="137" name="Google Shape;137;p7"/>
          <p:cNvPicPr preferRelativeResize="0"/>
          <p:nvPr/>
        </p:nvPicPr>
        <p:blipFill rotWithShape="1">
          <a:blip r:embed="rId3">
            <a:alphaModFix/>
          </a:blip>
          <a:srcRect b="49848" l="5448" r="9691" t="34571"/>
          <a:stretch/>
        </p:blipFill>
        <p:spPr>
          <a:xfrm>
            <a:off x="244425" y="677675"/>
            <a:ext cx="4221299" cy="2002800"/>
          </a:xfrm>
          <a:prstGeom prst="rect">
            <a:avLst/>
          </a:prstGeom>
          <a:noFill/>
          <a:ln>
            <a:noFill/>
          </a:ln>
        </p:spPr>
      </p:pic>
      <p:sp>
        <p:nvSpPr>
          <p:cNvPr id="138" name="Google Shape;138;p7"/>
          <p:cNvSpPr txBox="1"/>
          <p:nvPr/>
        </p:nvSpPr>
        <p:spPr>
          <a:xfrm>
            <a:off x="4572000" y="568942"/>
            <a:ext cx="4422600" cy="2002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solidFill>
                  <a:schemeClr val="accent1"/>
                </a:solidFill>
                <a:latin typeface="Lato"/>
                <a:ea typeface="Lato"/>
                <a:cs typeface="Lato"/>
                <a:sym typeface="Lato"/>
              </a:rPr>
              <a:t>Analisa</a:t>
            </a:r>
            <a:r>
              <a:rPr lang="en" sz="1300">
                <a:solidFill>
                  <a:schemeClr val="accent1"/>
                </a:solidFill>
                <a:latin typeface="Lato"/>
                <a:ea typeface="Lato"/>
                <a:cs typeface="Lato"/>
                <a:sym typeface="Lato"/>
              </a:rPr>
              <a:t> measure of Central Tendency:</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Rata-rata naik 2.6%, namun kenaikannya terlalu kecil untuk diambil kesimpulan tanpa uji statistik lebih lanjut.</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Median tetap di 100, menunjukkan distribusi data yang seimbang</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Modus yang sama dengan median dan rata-rata mengindikasikan distribusi data yang hampir simetris.</a:t>
            </a:r>
            <a:endParaRPr sz="1300">
              <a:solidFill>
                <a:schemeClr val="accent1"/>
              </a:solidFill>
              <a:latin typeface="Lato"/>
              <a:ea typeface="Lato"/>
              <a:cs typeface="Lato"/>
              <a:sym typeface="Lato"/>
            </a:endParaRPr>
          </a:p>
        </p:txBody>
      </p:sp>
      <p:pic>
        <p:nvPicPr>
          <p:cNvPr id="139" name="Google Shape;139;p7"/>
          <p:cNvPicPr preferRelativeResize="0"/>
          <p:nvPr/>
        </p:nvPicPr>
        <p:blipFill rotWithShape="1">
          <a:blip r:embed="rId4">
            <a:alphaModFix/>
          </a:blip>
          <a:srcRect b="15555" l="3634" r="17013" t="65548"/>
          <a:stretch/>
        </p:blipFill>
        <p:spPr>
          <a:xfrm>
            <a:off x="4572000" y="2769113"/>
            <a:ext cx="4422600" cy="2177973"/>
          </a:xfrm>
          <a:prstGeom prst="rect">
            <a:avLst/>
          </a:prstGeom>
          <a:noFill/>
          <a:ln>
            <a:noFill/>
          </a:ln>
        </p:spPr>
      </p:pic>
      <p:sp>
        <p:nvSpPr>
          <p:cNvPr id="140" name="Google Shape;140;p7"/>
          <p:cNvSpPr txBox="1"/>
          <p:nvPr/>
        </p:nvSpPr>
        <p:spPr>
          <a:xfrm>
            <a:off x="244425" y="2755594"/>
            <a:ext cx="4221300" cy="220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Analisa Measure of Variability:</a:t>
            </a:r>
            <a:endParaRPr b="1"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Range yang besar (100) menunjukkan variasi yang signifikan dalam penjualan.</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Standar deviasi tinggi (31.18) mengindikasikan ketidakkonsistenan performa sales.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Sebagian besar penjualan berkumpul di sekitar median 100, meskipun terdapat data yang tinggi hingga 150.</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75% data berada di bawah 120, mengindikasikan transaksi di atas 120 adalah outlier.</a:t>
            </a:r>
            <a:endParaRPr sz="1300">
              <a:solidFill>
                <a:schemeClr val="accent1"/>
              </a:solidFill>
              <a:latin typeface="Lato"/>
              <a:ea typeface="Lato"/>
              <a:cs typeface="Lato"/>
              <a:sym typeface="Lato"/>
            </a:endParaRPr>
          </a:p>
        </p:txBody>
      </p:sp>
      <p:cxnSp>
        <p:nvCxnSpPr>
          <p:cNvPr id="141" name="Google Shape;141;p7"/>
          <p:cNvCxnSpPr/>
          <p:nvPr/>
        </p:nvCxnSpPr>
        <p:spPr>
          <a:xfrm rot="-5400000">
            <a:off x="3525533" y="941255"/>
            <a:ext cx="1067100" cy="9942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42" name="Google Shape;142;p7"/>
          <p:cNvCxnSpPr/>
          <p:nvPr/>
        </p:nvCxnSpPr>
        <p:spPr>
          <a:xfrm>
            <a:off x="2842542" y="2870741"/>
            <a:ext cx="2094000" cy="655200"/>
          </a:xfrm>
          <a:prstGeom prst="curvedConnector3">
            <a:avLst>
              <a:gd fmla="val 71270" name="adj1"/>
            </a:avLst>
          </a:prstGeom>
          <a:noFill/>
          <a:ln cap="flat" cmpd="sng" w="9525">
            <a:solidFill>
              <a:schemeClr val="dk2"/>
            </a:solidFill>
            <a:prstDash val="solid"/>
            <a:round/>
            <a:headEnd len="med" w="med" type="none"/>
            <a:tailEnd len="med" w="med" type="none"/>
          </a:ln>
        </p:spPr>
      </p:cxnSp>
      <p:sp>
        <p:nvSpPr>
          <p:cNvPr id="143" name="Google Shape;143;p7"/>
          <p:cNvSpPr txBox="1"/>
          <p:nvPr/>
        </p:nvSpPr>
        <p:spPr>
          <a:xfrm>
            <a:off x="3433775" y="138750"/>
            <a:ext cx="52128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highlight>
                  <a:schemeClr val="accent6"/>
                </a:highlight>
                <a:latin typeface="Lato"/>
                <a:ea typeface="Lato"/>
                <a:cs typeface="Lato"/>
                <a:sym typeface="Lato"/>
              </a:rPr>
              <a:t>Data Understanding</a:t>
            </a:r>
            <a:r>
              <a:rPr b="1" lang="en" sz="1800">
                <a:solidFill>
                  <a:schemeClr val="accent1"/>
                </a:solidFill>
                <a:latin typeface="Lato"/>
                <a:ea typeface="Lato"/>
                <a:cs typeface="Lato"/>
                <a:sym typeface="Lato"/>
              </a:rPr>
              <a:t> - Descriptive Statistics</a:t>
            </a:r>
            <a:endParaRPr b="1" sz="18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795736176e987d84_163"/>
          <p:cNvSpPr txBox="1"/>
          <p:nvPr>
            <p:ph type="title"/>
          </p:nvPr>
        </p:nvSpPr>
        <p:spPr>
          <a:xfrm>
            <a:off x="125950" y="104975"/>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01: Sales Force Training</a:t>
            </a:r>
            <a:endParaRPr b="1" sz="3800"/>
          </a:p>
        </p:txBody>
      </p:sp>
      <p:pic>
        <p:nvPicPr>
          <p:cNvPr id="149" name="Google Shape;149;g795736176e987d84_163"/>
          <p:cNvPicPr preferRelativeResize="0"/>
          <p:nvPr/>
        </p:nvPicPr>
        <p:blipFill rotWithShape="1">
          <a:blip r:embed="rId3">
            <a:alphaModFix/>
          </a:blip>
          <a:srcRect b="36529" l="5528" r="18839" t="25152"/>
          <a:stretch/>
        </p:blipFill>
        <p:spPr>
          <a:xfrm>
            <a:off x="518096" y="677675"/>
            <a:ext cx="3773274" cy="4027702"/>
          </a:xfrm>
          <a:prstGeom prst="rect">
            <a:avLst/>
          </a:prstGeom>
          <a:noFill/>
          <a:ln>
            <a:noFill/>
          </a:ln>
        </p:spPr>
      </p:pic>
      <p:sp>
        <p:nvSpPr>
          <p:cNvPr id="150" name="Google Shape;150;g795736176e987d84_163"/>
          <p:cNvSpPr txBox="1"/>
          <p:nvPr/>
        </p:nvSpPr>
        <p:spPr>
          <a:xfrm flipH="1" rot="-510">
            <a:off x="4572000" y="704400"/>
            <a:ext cx="4043100" cy="3734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b="1" lang="en" sz="1800">
                <a:latin typeface="Lato"/>
                <a:ea typeface="Lato"/>
                <a:cs typeface="Lato"/>
                <a:sym typeface="Lato"/>
              </a:rPr>
              <a:t>Hypothesis Testing</a:t>
            </a:r>
            <a:endParaRPr b="1" sz="1800">
              <a:latin typeface="Lato"/>
              <a:ea typeface="Lato"/>
              <a:cs typeface="Lato"/>
              <a:sym typeface="Lato"/>
            </a:endParaRPr>
          </a:p>
          <a:p>
            <a:pPr indent="0" lvl="0" marL="0" rtl="0" algn="just">
              <a:lnSpc>
                <a:spcPct val="115000"/>
              </a:lnSpc>
              <a:spcBef>
                <a:spcPts val="0"/>
              </a:spcBef>
              <a:spcAft>
                <a:spcPts val="0"/>
              </a:spcAft>
              <a:buNone/>
            </a:pPr>
            <a:r>
              <a:rPr lang="en" sz="1300">
                <a:latin typeface="Lato"/>
                <a:ea typeface="Lato"/>
                <a:cs typeface="Lato"/>
                <a:sym typeface="Lato"/>
              </a:rPr>
              <a:t>Mendefinisikan Hypothesis yang  dilakukan;</a:t>
            </a:r>
            <a:endParaRPr sz="1300">
              <a:latin typeface="Lato"/>
              <a:ea typeface="Lato"/>
              <a:cs typeface="Lato"/>
              <a:sym typeface="Lato"/>
            </a:endParaRPr>
          </a:p>
          <a:p>
            <a:pPr indent="0" lvl="0" marL="0" rtl="0" algn="just">
              <a:lnSpc>
                <a:spcPct val="115000"/>
              </a:lnSpc>
              <a:spcBef>
                <a:spcPts val="0"/>
              </a:spcBef>
              <a:spcAft>
                <a:spcPts val="0"/>
              </a:spcAft>
              <a:buNone/>
            </a:pPr>
            <a:r>
              <a:rPr lang="en" sz="1300">
                <a:solidFill>
                  <a:schemeClr val="accent5"/>
                </a:solidFill>
                <a:highlight>
                  <a:srgbClr val="D9EAD3"/>
                </a:highlight>
                <a:latin typeface="Lato"/>
                <a:ea typeface="Lato"/>
                <a:cs typeface="Lato"/>
                <a:sym typeface="Lato"/>
              </a:rPr>
              <a:t>H0 = Penjualan rata-rata setelah training = $100</a:t>
            </a:r>
            <a:endParaRPr sz="1300">
              <a:solidFill>
                <a:schemeClr val="accent5"/>
              </a:solidFill>
              <a:highlight>
                <a:srgbClr val="D9EAD3"/>
              </a:highlight>
              <a:latin typeface="Lato"/>
              <a:ea typeface="Lato"/>
              <a:cs typeface="Lato"/>
              <a:sym typeface="Lato"/>
            </a:endParaRPr>
          </a:p>
          <a:p>
            <a:pPr indent="0" lvl="0" marL="0" rtl="0" algn="just">
              <a:lnSpc>
                <a:spcPct val="115000"/>
              </a:lnSpc>
              <a:spcBef>
                <a:spcPts val="0"/>
              </a:spcBef>
              <a:spcAft>
                <a:spcPts val="0"/>
              </a:spcAft>
              <a:buNone/>
            </a:pPr>
            <a:r>
              <a:rPr lang="en" sz="1300">
                <a:solidFill>
                  <a:schemeClr val="accent5"/>
                </a:solidFill>
                <a:highlight>
                  <a:srgbClr val="D9EAD3"/>
                </a:highlight>
                <a:latin typeface="Lato"/>
                <a:ea typeface="Lato"/>
                <a:cs typeface="Lato"/>
                <a:sym typeface="Lato"/>
              </a:rPr>
              <a:t>H1 = Penjualan rata-rata setelah pelatihan &gt; $100</a:t>
            </a:r>
            <a:endParaRPr sz="1300">
              <a:solidFill>
                <a:schemeClr val="accent5"/>
              </a:solidFill>
              <a:highlight>
                <a:srgbClr val="D9EAD3"/>
              </a:highlight>
              <a:latin typeface="Lato"/>
              <a:ea typeface="Lato"/>
              <a:cs typeface="Lato"/>
              <a:sym typeface="Lato"/>
            </a:endParaRPr>
          </a:p>
          <a:p>
            <a:pPr indent="0" lvl="0" marL="0" rtl="0" algn="just">
              <a:lnSpc>
                <a:spcPct val="115000"/>
              </a:lnSpc>
              <a:spcBef>
                <a:spcPts val="0"/>
              </a:spcBef>
              <a:spcAft>
                <a:spcPts val="0"/>
              </a:spcAft>
              <a:buNone/>
            </a:pPr>
            <a:r>
              <a:t/>
            </a:r>
            <a:endParaRPr sz="1300">
              <a:solidFill>
                <a:schemeClr val="accent5"/>
              </a:solidFill>
              <a:highlight>
                <a:srgbClr val="D9EAD3"/>
              </a:highlight>
              <a:latin typeface="Lato"/>
              <a:ea typeface="Lato"/>
              <a:cs typeface="Lato"/>
              <a:sym typeface="Lato"/>
            </a:endParaRPr>
          </a:p>
          <a:p>
            <a:pPr indent="0" lvl="0" marL="0" rtl="0" algn="just">
              <a:lnSpc>
                <a:spcPct val="115000"/>
              </a:lnSpc>
              <a:spcBef>
                <a:spcPts val="0"/>
              </a:spcBef>
              <a:spcAft>
                <a:spcPts val="0"/>
              </a:spcAft>
              <a:buNone/>
            </a:pPr>
            <a:r>
              <a:t/>
            </a:r>
            <a:endParaRPr sz="1300">
              <a:solidFill>
                <a:schemeClr val="accent5"/>
              </a:solidFill>
              <a:highlight>
                <a:srgbClr val="D9EAD3"/>
              </a:highlight>
              <a:latin typeface="Lato"/>
              <a:ea typeface="Lato"/>
              <a:cs typeface="Lato"/>
              <a:sym typeface="Lato"/>
            </a:endParaRPr>
          </a:p>
          <a:p>
            <a:pPr indent="0" lvl="0" marL="0" rtl="0" algn="just">
              <a:lnSpc>
                <a:spcPct val="115000"/>
              </a:lnSpc>
              <a:spcBef>
                <a:spcPts val="0"/>
              </a:spcBef>
              <a:spcAft>
                <a:spcPts val="0"/>
              </a:spcAft>
              <a:buNone/>
            </a:pPr>
            <a:r>
              <a:rPr b="1" lang="en" sz="1300">
                <a:solidFill>
                  <a:schemeClr val="dk2"/>
                </a:solidFill>
                <a:latin typeface="Lato"/>
                <a:ea typeface="Lato"/>
                <a:cs typeface="Lato"/>
                <a:sym typeface="Lato"/>
              </a:rPr>
              <a:t>Aturan p-value dalam mengambil keputusan;</a:t>
            </a:r>
            <a:endParaRPr b="1" sz="1300">
              <a:solidFill>
                <a:schemeClr val="dk2"/>
              </a:solidFill>
              <a:latin typeface="Lato"/>
              <a:ea typeface="Lato"/>
              <a:cs typeface="Lato"/>
              <a:sym typeface="Lato"/>
            </a:endParaRPr>
          </a:p>
          <a:p>
            <a:pPr indent="-311150" lvl="0" marL="457200" rtl="0" algn="just">
              <a:lnSpc>
                <a:spcPct val="115000"/>
              </a:lnSpc>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p-value ≤  α: Tolak hipotesis nol (H0).</a:t>
            </a:r>
            <a:endParaRPr sz="1300">
              <a:solidFill>
                <a:schemeClr val="dk2"/>
              </a:solidFill>
              <a:latin typeface="Lato"/>
              <a:ea typeface="Lato"/>
              <a:cs typeface="Lato"/>
              <a:sym typeface="Lato"/>
            </a:endParaRPr>
          </a:p>
          <a:p>
            <a:pPr indent="-311150" lvl="0" marL="457200" rtl="0" algn="just">
              <a:lnSpc>
                <a:spcPct val="115000"/>
              </a:lnSpc>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p-value &gt; α: Terima Hypothesis nol (H0) </a:t>
            </a:r>
            <a:endParaRPr sz="1300">
              <a:solidFill>
                <a:schemeClr val="dk2"/>
              </a:solidFill>
              <a:latin typeface="Lato"/>
              <a:ea typeface="Lato"/>
              <a:cs typeface="Lato"/>
              <a:sym typeface="Lato"/>
            </a:endParaRPr>
          </a:p>
          <a:p>
            <a:pPr indent="0" lvl="0" marL="0" rtl="0" algn="just">
              <a:lnSpc>
                <a:spcPct val="115000"/>
              </a:lnSpc>
              <a:spcBef>
                <a:spcPts val="0"/>
              </a:spcBef>
              <a:spcAft>
                <a:spcPts val="0"/>
              </a:spcAft>
              <a:buNone/>
            </a:pPr>
            <a:r>
              <a:t/>
            </a:r>
            <a:endParaRPr sz="1300">
              <a:solidFill>
                <a:schemeClr val="dk2"/>
              </a:solidFill>
              <a:latin typeface="Lato"/>
              <a:ea typeface="Lato"/>
              <a:cs typeface="Lato"/>
              <a:sym typeface="Lato"/>
            </a:endParaRPr>
          </a:p>
          <a:p>
            <a:pPr indent="0" lvl="0" marL="0" rtl="0" algn="just">
              <a:lnSpc>
                <a:spcPct val="115000"/>
              </a:lnSpc>
              <a:spcBef>
                <a:spcPts val="0"/>
              </a:spcBef>
              <a:spcAft>
                <a:spcPts val="0"/>
              </a:spcAft>
              <a:buNone/>
            </a:pPr>
            <a:r>
              <a:rPr b="1" lang="en" sz="1300">
                <a:solidFill>
                  <a:schemeClr val="dk2"/>
                </a:solidFill>
                <a:latin typeface="Lato"/>
                <a:ea typeface="Lato"/>
                <a:cs typeface="Lato"/>
                <a:sym typeface="Lato"/>
              </a:rPr>
              <a:t>Aturan dari Test Statistic dan Critical Region ;</a:t>
            </a:r>
            <a:endParaRPr b="1" sz="1300">
              <a:solidFill>
                <a:schemeClr val="dk2"/>
              </a:solidFill>
              <a:latin typeface="Lato"/>
              <a:ea typeface="Lato"/>
              <a:cs typeface="Lato"/>
              <a:sym typeface="Lato"/>
            </a:endParaRPr>
          </a:p>
          <a:p>
            <a:pPr indent="-311150" lvl="0" marL="457200" rtl="0" algn="just">
              <a:lnSpc>
                <a:spcPct val="115000"/>
              </a:lnSpc>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test statistic jatuh di dalam critical region; tolak H0  </a:t>
            </a:r>
            <a:endParaRPr sz="1300">
              <a:solidFill>
                <a:schemeClr val="dk2"/>
              </a:solidFill>
              <a:latin typeface="Lato"/>
              <a:ea typeface="Lato"/>
              <a:cs typeface="Lato"/>
              <a:sym typeface="Lato"/>
            </a:endParaRPr>
          </a:p>
          <a:p>
            <a:pPr indent="-311150" lvl="0" marL="457200" rtl="0" algn="just">
              <a:lnSpc>
                <a:spcPct val="115000"/>
              </a:lnSpc>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test statistic jatuh di luar critical region; Terima H0</a:t>
            </a:r>
            <a:endParaRPr b="1" sz="1300">
              <a:solidFill>
                <a:schemeClr val="dk2"/>
              </a:solidFill>
              <a:latin typeface="Lato"/>
              <a:ea typeface="Lato"/>
              <a:cs typeface="Lato"/>
              <a:sym typeface="Lato"/>
            </a:endParaRPr>
          </a:p>
        </p:txBody>
      </p:sp>
      <p:sp>
        <p:nvSpPr>
          <p:cNvPr id="151" name="Google Shape;151;g795736176e987d84_163"/>
          <p:cNvSpPr txBox="1"/>
          <p:nvPr/>
        </p:nvSpPr>
        <p:spPr>
          <a:xfrm>
            <a:off x="3433775" y="138750"/>
            <a:ext cx="52128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highlight>
                  <a:schemeClr val="accent6"/>
                </a:highlight>
                <a:latin typeface="Lato"/>
                <a:ea typeface="Lato"/>
                <a:cs typeface="Lato"/>
                <a:sym typeface="Lato"/>
              </a:rPr>
              <a:t>Data Understanding</a:t>
            </a:r>
            <a:r>
              <a:rPr b="1" lang="en" sz="1800">
                <a:solidFill>
                  <a:schemeClr val="accent1"/>
                </a:solidFill>
                <a:latin typeface="Lato"/>
                <a:ea typeface="Lato"/>
                <a:cs typeface="Lato"/>
                <a:sym typeface="Lato"/>
              </a:rPr>
              <a:t> - Inferential Statistics</a:t>
            </a:r>
            <a:endParaRPr b="1" sz="18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6bb1993d479aeb1_156"/>
          <p:cNvSpPr txBox="1"/>
          <p:nvPr>
            <p:ph type="title"/>
          </p:nvPr>
        </p:nvSpPr>
        <p:spPr>
          <a:xfrm>
            <a:off x="125950" y="104975"/>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600"/>
              <a:buNone/>
            </a:pPr>
            <a:r>
              <a:rPr b="1" lang="en" sz="2000"/>
              <a:t>01: Sales Force Training</a:t>
            </a:r>
            <a:endParaRPr b="1" sz="3800"/>
          </a:p>
        </p:txBody>
      </p:sp>
      <p:sp>
        <p:nvSpPr>
          <p:cNvPr id="157" name="Google Shape;157;g26bb1993d479aeb1_156"/>
          <p:cNvSpPr txBox="1"/>
          <p:nvPr/>
        </p:nvSpPr>
        <p:spPr>
          <a:xfrm flipH="1" rot="-369">
            <a:off x="1780811" y="969911"/>
            <a:ext cx="5582400" cy="3570900"/>
          </a:xfrm>
          <a:prstGeom prst="rect">
            <a:avLst/>
          </a:prstGeom>
          <a:solidFill>
            <a:srgbClr val="F3F3F3"/>
          </a:solidFill>
          <a:ln>
            <a:noFill/>
          </a:ln>
        </p:spPr>
        <p:txBody>
          <a:bodyPr anchorCtr="0" anchor="ctr" bIns="91425" lIns="91425" spcFirstLastPara="1" rIns="91425" wrap="square" tIns="91425">
            <a:spAutoFit/>
          </a:bodyPr>
          <a:lstStyle/>
          <a:p>
            <a:pPr indent="0" lvl="0" marL="0" rtl="0" algn="just">
              <a:lnSpc>
                <a:spcPct val="200000"/>
              </a:lnSpc>
              <a:spcBef>
                <a:spcPts val="0"/>
              </a:spcBef>
              <a:spcAft>
                <a:spcPts val="0"/>
              </a:spcAft>
              <a:buNone/>
            </a:pPr>
            <a:r>
              <a:rPr b="1" lang="en" sz="1800">
                <a:latin typeface="Lato"/>
                <a:ea typeface="Lato"/>
                <a:cs typeface="Lato"/>
                <a:sym typeface="Lato"/>
              </a:rPr>
              <a:t>Keputusan </a:t>
            </a:r>
            <a:endParaRPr b="1" sz="1800">
              <a:latin typeface="Lato"/>
              <a:ea typeface="Lato"/>
              <a:cs typeface="Lato"/>
              <a:sym typeface="Lato"/>
            </a:endParaRPr>
          </a:p>
          <a:p>
            <a:pPr indent="-311150" lvl="0" marL="457200" rtl="0" algn="just">
              <a:lnSpc>
                <a:spcPct val="200000"/>
              </a:lnSpc>
              <a:spcBef>
                <a:spcPts val="0"/>
              </a:spcBef>
              <a:spcAft>
                <a:spcPts val="0"/>
              </a:spcAft>
              <a:buClr>
                <a:schemeClr val="accent5"/>
              </a:buClr>
              <a:buSzPts val="1300"/>
              <a:buFont typeface="Lato"/>
              <a:buChar char="●"/>
            </a:pPr>
            <a:r>
              <a:rPr lang="en" sz="1300">
                <a:latin typeface="Lato"/>
                <a:ea typeface="Lato"/>
                <a:cs typeface="Lato"/>
                <a:sym typeface="Lato"/>
              </a:rPr>
              <a:t>Berdasarkan hasil yang didapatkan; p-value &gt; significance level (alpha) dan t-statistics &lt; critical value (d lluar critical region), maka gagal menolak H0—”Penjualan rata-rata setelah training = $100”</a:t>
            </a:r>
            <a:endParaRPr sz="1300">
              <a:latin typeface="Lato"/>
              <a:ea typeface="Lato"/>
              <a:cs typeface="Lato"/>
              <a:sym typeface="Lato"/>
            </a:endParaRPr>
          </a:p>
          <a:p>
            <a:pPr indent="-311150" lvl="0" marL="457200" rtl="0" algn="just">
              <a:lnSpc>
                <a:spcPct val="200000"/>
              </a:lnSpc>
              <a:spcBef>
                <a:spcPts val="0"/>
              </a:spcBef>
              <a:spcAft>
                <a:spcPts val="0"/>
              </a:spcAft>
              <a:buSzPts val="1300"/>
              <a:buFont typeface="Lato"/>
              <a:buChar char="●"/>
            </a:pPr>
            <a:r>
              <a:rPr lang="en" sz="1300">
                <a:latin typeface="Lato"/>
                <a:ea typeface="Lato"/>
                <a:cs typeface="Lato"/>
                <a:sym typeface="Lato"/>
              </a:rPr>
              <a:t>yang berarti tidak ada cukup bukti untuk menyatakan bahwa training tersebut meningkatkan penjualan secara signifikan, serta belum atau bukan strategi yang efektif untuk meningkatkan rata-rata jumlah transaksi pekerja sales di perusahaan X. </a:t>
            </a:r>
            <a:endParaRPr sz="1300">
              <a:latin typeface="Lato"/>
              <a:ea typeface="Lato"/>
              <a:cs typeface="Lato"/>
              <a:sym typeface="Lato"/>
            </a:endParaRPr>
          </a:p>
        </p:txBody>
      </p:sp>
      <p:sp>
        <p:nvSpPr>
          <p:cNvPr id="158" name="Google Shape;158;g26bb1993d479aeb1_156"/>
          <p:cNvSpPr txBox="1"/>
          <p:nvPr/>
        </p:nvSpPr>
        <p:spPr>
          <a:xfrm>
            <a:off x="3433775" y="138750"/>
            <a:ext cx="52128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highlight>
                  <a:schemeClr val="accent6"/>
                </a:highlight>
                <a:latin typeface="Lato"/>
                <a:ea typeface="Lato"/>
                <a:cs typeface="Lato"/>
                <a:sym typeface="Lato"/>
              </a:rPr>
              <a:t>Ending</a:t>
            </a:r>
            <a:r>
              <a:rPr b="1" lang="en" sz="1800">
                <a:solidFill>
                  <a:schemeClr val="accent1"/>
                </a:solidFill>
                <a:latin typeface="Lato"/>
                <a:ea typeface="Lato"/>
                <a:cs typeface="Lato"/>
                <a:sym typeface="Lato"/>
              </a:rPr>
              <a:t> - Conclusion</a:t>
            </a:r>
            <a:endParaRPr b="1" sz="18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